
<file path=[Content_Types].xml><?xml version="1.0" encoding="utf-8"?>
<Types xmlns="http://schemas.openxmlformats.org/package/2006/content-types">
  <Default Extension="jpeg" ContentType="image/jpeg"/>
  <Default Extension="JPG" ContentType="image/.jp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32.webp" ContentType="image/webp"/>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348" r:id="rId4"/>
    <p:sldId id="310" r:id="rId5"/>
    <p:sldId id="334" r:id="rId6"/>
    <p:sldId id="364" r:id="rId7"/>
    <p:sldId id="312" r:id="rId8"/>
    <p:sldId id="320" r:id="rId9"/>
    <p:sldId id="313" r:id="rId10"/>
    <p:sldId id="314" r:id="rId11"/>
    <p:sldId id="315" r:id="rId12"/>
    <p:sldId id="317" r:id="rId13"/>
    <p:sldId id="316" r:id="rId14"/>
    <p:sldId id="321" r:id="rId15"/>
    <p:sldId id="322" r:id="rId16"/>
    <p:sldId id="324" r:id="rId17"/>
    <p:sldId id="323" r:id="rId18"/>
    <p:sldId id="318" r:id="rId19"/>
    <p:sldId id="332" r:id="rId20"/>
  </p:sldIdLst>
  <p:sldSz cx="12192000" cy="6858000"/>
  <p:notesSz cx="6858000" cy="9144000"/>
  <p:custDataLst>
    <p:tags r:id="rId2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80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4660"/>
  </p:normalViewPr>
  <p:slideViewPr>
    <p:cSldViewPr snapToGrid="0">
      <p:cViewPr varScale="1">
        <p:scale>
          <a:sx n="83" d="100"/>
          <a:sy n="83" d="100"/>
        </p:scale>
        <p:origin x="67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gs" Target="tags/tag78.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空白">
    <p:spTree>
      <p:nvGrpSpPr>
        <p:cNvPr id="1" name=""/>
        <p:cNvGrpSpPr/>
        <p:nvPr/>
      </p:nvGrpSpPr>
      <p:grpSpPr>
        <a:xfrm>
          <a:off x="0" y="0"/>
          <a:ext cx="0" cy="0"/>
          <a:chOff x="0" y="0"/>
          <a:chExt cx="0" cy="0"/>
        </a:xfrm>
      </p:grpSpPr>
      <p:sp>
        <p:nvSpPr>
          <p:cNvPr id="18" name="Rectangle 17"/>
          <p:cNvSpPr/>
          <p:nvPr userDrawn="1"/>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p:cNvSpPr/>
          <p:nvPr userDrawn="1"/>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Title Placeholder 1"/>
          <p:cNvSpPr>
            <a:spLocks noGrp="1"/>
          </p:cNvSpPr>
          <p:nvPr>
            <p:ph type="title"/>
          </p:nvPr>
        </p:nvSpPr>
        <p:spPr>
          <a:xfrm>
            <a:off x="1154083" y="2199796"/>
            <a:ext cx="10058400" cy="1450757"/>
          </a:xfrm>
          <a:prstGeom prst="rect">
            <a:avLst/>
          </a:prstGeom>
        </p:spPr>
        <p:txBody>
          <a:bodyPr vert="horz" lIns="91440" tIns="45720" rIns="91440" bIns="45720" rtlCol="0" anchor="b">
            <a:normAutofit/>
          </a:bodyPr>
          <a:lstStyle>
            <a:lvl1pPr>
              <a:defRPr sz="4000">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cxnSp>
        <p:nvCxnSpPr>
          <p:cNvPr id="22" name="Straight Connector 21"/>
          <p:cNvCxnSpPr/>
          <p:nvPr userDrawn="1"/>
        </p:nvCxnSpPr>
        <p:spPr>
          <a:xfrm>
            <a:off x="1199803" y="3743153"/>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3" name="图像" descr="图像"/>
          <p:cNvPicPr>
            <a:picLocks noChangeAspect="1"/>
          </p:cNvPicPr>
          <p:nvPr userDrawn="1"/>
        </p:nvPicPr>
        <p:blipFill>
          <a:blip r:embed="rId2"/>
          <a:stretch>
            <a:fillRect/>
          </a:stretch>
        </p:blipFill>
        <p:spPr>
          <a:xfrm>
            <a:off x="633020" y="719357"/>
            <a:ext cx="2885684" cy="961895"/>
          </a:xfrm>
          <a:prstGeom prst="rect">
            <a:avLst/>
          </a:prstGeom>
          <a:ln w="12700">
            <a:miter lim="400000"/>
            <a:headEnd/>
            <a:tailEnd/>
          </a:ln>
        </p:spPr>
      </p:pic>
      <p:sp>
        <p:nvSpPr>
          <p:cNvPr id="24" name="Date Placeholder 6"/>
          <p:cNvSpPr>
            <a:spLocks noGrp="1"/>
          </p:cNvSpPr>
          <p:nvPr>
            <p:ph type="dt" sz="half" idx="2"/>
          </p:nvPr>
        </p:nvSpPr>
        <p:spPr>
          <a:xfrm>
            <a:off x="9629789" y="6471018"/>
            <a:ext cx="2472271" cy="365125"/>
          </a:xfrm>
          <a:prstGeom prst="rect">
            <a:avLst/>
          </a:prstGeom>
        </p:spPr>
        <p:txBody>
          <a:bodyPr/>
          <a:lstStyle>
            <a:lvl1pPr algn="r">
              <a:defRPr sz="1800"/>
            </a:lvl1pPr>
          </a:lstStyle>
          <a:p>
            <a:fld id="{458D3472-3039-4CDA-A65E-A999B6CCF95E}" type="datetimeFigureOut">
              <a:rPr lang="zh-CN" altLang="en-US" smtClean="0"/>
            </a:fld>
            <a:endParaRPr lang="zh-CN" altLang="en-US" dirty="0"/>
          </a:p>
        </p:txBody>
      </p:sp>
      <p:sp>
        <p:nvSpPr>
          <p:cNvPr id="25" name="Confidential"/>
          <p:cNvSpPr txBox="1"/>
          <p:nvPr userDrawn="1"/>
        </p:nvSpPr>
        <p:spPr>
          <a:xfrm>
            <a:off x="89939" y="6471017"/>
            <a:ext cx="9893815" cy="365125"/>
          </a:xfrm>
          <a:prstGeom prst="rect">
            <a:avLst/>
          </a:prstGeom>
          <a:ln w="12700">
            <a:miter lim="400000"/>
          </a:ln>
        </p:spPr>
        <p:txBody>
          <a:bodyPr lIns="25400" tIns="25400" rIns="25400" bIns="25400" anchor="ctr"/>
          <a:lstStyle>
            <a:lvl1pPr defTabSz="825500">
              <a:defRPr sz="2800" b="1">
                <a:solidFill>
                  <a:schemeClr val="accent5">
                    <a:hueOff val="-82419"/>
                    <a:satOff val="-9493"/>
                    <a:lumOff val="-16323"/>
                  </a:schemeClr>
                </a:solidFill>
              </a:defRPr>
            </a:lvl1pPr>
          </a:lstStyle>
          <a:p>
            <a:r>
              <a:rPr lang="en-US" sz="1200" b="0" dirty="0">
                <a:solidFill>
                  <a:schemeClr val="bg1"/>
                </a:solidFill>
                <a:latin typeface="微软雅黑" panose="020B0503020204020204" pitchFamily="34" charset="-122"/>
                <a:ea typeface="微软雅黑" panose="020B0503020204020204" pitchFamily="34" charset="-122"/>
              </a:rPr>
              <a:t>GravityXR Electronics and Technology Co. Ltd. Confidential Information. All Rights Reserved.</a:t>
            </a:r>
            <a:endParaRPr sz="1200" b="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1_空白">
    <p:spTree>
      <p:nvGrpSpPr>
        <p:cNvPr id="1" name=""/>
        <p:cNvGrpSpPr/>
        <p:nvPr/>
      </p:nvGrpSpPr>
      <p:grpSpPr>
        <a:xfrm>
          <a:off x="0" y="0"/>
          <a:ext cx="0" cy="0"/>
          <a:chOff x="0" y="0"/>
          <a:chExt cx="0" cy="0"/>
        </a:xfrm>
      </p:grpSpPr>
      <p:sp>
        <p:nvSpPr>
          <p:cNvPr id="5" name="Rectangle 4"/>
          <p:cNvSpPr/>
          <p:nvPr/>
        </p:nvSpPr>
        <p:spPr>
          <a:xfrm>
            <a:off x="3175" y="6517672"/>
            <a:ext cx="12188825" cy="3403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483607"/>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图像" descr="图像"/>
          <p:cNvPicPr>
            <a:picLocks noChangeAspect="1"/>
          </p:cNvPicPr>
          <p:nvPr userDrawn="1"/>
        </p:nvPicPr>
        <p:blipFill rotWithShape="1">
          <a:blip r:embed="rId2"/>
          <a:srcRect r="68270"/>
          <a:stretch>
            <a:fillRect/>
          </a:stretch>
        </p:blipFill>
        <p:spPr>
          <a:xfrm>
            <a:off x="11177482" y="90855"/>
            <a:ext cx="747296" cy="785044"/>
          </a:xfrm>
          <a:prstGeom prst="rect">
            <a:avLst/>
          </a:prstGeom>
          <a:ln w="12700">
            <a:miter lim="400000"/>
            <a:headEnd/>
            <a:tailEnd/>
          </a:ln>
        </p:spPr>
      </p:pic>
      <p:sp>
        <p:nvSpPr>
          <p:cNvPr id="14" name="Title Placeholder 1"/>
          <p:cNvSpPr>
            <a:spLocks noGrp="1"/>
          </p:cNvSpPr>
          <p:nvPr>
            <p:ph type="title"/>
          </p:nvPr>
        </p:nvSpPr>
        <p:spPr>
          <a:xfrm>
            <a:off x="356181" y="255838"/>
            <a:ext cx="9273608" cy="617962"/>
          </a:xfrm>
          <a:prstGeom prst="rect">
            <a:avLst/>
          </a:prstGeom>
        </p:spPr>
        <p:txBody>
          <a:bodyPr vert="horz" lIns="91440" tIns="45720" rIns="91440" bIns="45720" rtlCol="0" anchor="ctr">
            <a:normAutofit/>
          </a:bodyPr>
          <a:lstStyle>
            <a:lvl1pPr algn="l">
              <a:defRPr sz="2800">
                <a:solidFill>
                  <a:srgbClr val="0070C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cxnSp>
        <p:nvCxnSpPr>
          <p:cNvPr id="3" name="Straight Connector 2"/>
          <p:cNvCxnSpPr/>
          <p:nvPr userDrawn="1"/>
        </p:nvCxnSpPr>
        <p:spPr>
          <a:xfrm>
            <a:off x="356190" y="978538"/>
            <a:ext cx="11438304"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p:cNvCxnSpPr/>
          <p:nvPr userDrawn="1"/>
        </p:nvCxnSpPr>
        <p:spPr>
          <a:xfrm>
            <a:off x="356181" y="1015189"/>
            <a:ext cx="11438304" cy="0"/>
          </a:xfrm>
          <a:prstGeom prst="line">
            <a:avLst/>
          </a:prstGeom>
        </p:spPr>
        <p:style>
          <a:lnRef idx="1">
            <a:schemeClr val="accent2"/>
          </a:lnRef>
          <a:fillRef idx="0">
            <a:schemeClr val="accent2"/>
          </a:fillRef>
          <a:effectRef idx="0">
            <a:schemeClr val="accent2"/>
          </a:effectRef>
          <a:fontRef idx="minor">
            <a:schemeClr val="tx1"/>
          </a:fontRef>
        </p:style>
      </p:cxnSp>
      <p:sp>
        <p:nvSpPr>
          <p:cNvPr id="12" name="Confidential"/>
          <p:cNvSpPr txBox="1"/>
          <p:nvPr userDrawn="1"/>
        </p:nvSpPr>
        <p:spPr>
          <a:xfrm>
            <a:off x="0" y="6517672"/>
            <a:ext cx="12192000" cy="365125"/>
          </a:xfrm>
          <a:prstGeom prst="rect">
            <a:avLst/>
          </a:prstGeom>
          <a:ln w="12700">
            <a:miter lim="400000"/>
          </a:ln>
        </p:spPr>
        <p:txBody>
          <a:bodyPr lIns="25400" tIns="25400" rIns="25400" bIns="25400" anchor="ctr"/>
          <a:lstStyle>
            <a:lvl1pPr defTabSz="825500">
              <a:defRPr sz="2800" b="1">
                <a:solidFill>
                  <a:schemeClr val="accent5">
                    <a:hueOff val="-82419"/>
                    <a:satOff val="-9493"/>
                    <a:lumOff val="-16323"/>
                  </a:schemeClr>
                </a:solidFill>
              </a:defRPr>
            </a:lvl1pPr>
          </a:lstStyle>
          <a:p>
            <a:pPr algn="ctr"/>
            <a:r>
              <a:rPr lang="en-US" sz="1200" b="0" dirty="0">
                <a:solidFill>
                  <a:schemeClr val="bg1"/>
                </a:solidFill>
                <a:latin typeface="微软雅黑" panose="020B0503020204020204" pitchFamily="34" charset="-122"/>
                <a:ea typeface="微软雅黑" panose="020B0503020204020204" pitchFamily="34" charset="-122"/>
              </a:rPr>
              <a:t>GravityXR Electronics and Technology Co. Ltd. Confidential Information. All Rights Reserved.</a:t>
            </a:r>
            <a:endParaRPr sz="1200" b="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Confidential"/>
          <p:cNvSpPr txBox="1"/>
          <p:nvPr userDrawn="1"/>
        </p:nvSpPr>
        <p:spPr>
          <a:xfrm>
            <a:off x="0" y="6492875"/>
            <a:ext cx="12192000" cy="365125"/>
          </a:xfrm>
          <a:prstGeom prst="rect">
            <a:avLst/>
          </a:prstGeom>
          <a:ln w="12700">
            <a:miter lim="400000"/>
          </a:ln>
        </p:spPr>
        <p:txBody>
          <a:bodyPr lIns="25400" tIns="25400" rIns="25400" bIns="25400" anchor="ctr"/>
          <a:lstStyle>
            <a:lvl1pPr defTabSz="825500">
              <a:defRPr sz="2800" b="1">
                <a:solidFill>
                  <a:schemeClr val="accent5">
                    <a:hueOff val="-82419"/>
                    <a:satOff val="-9493"/>
                    <a:lumOff val="-16323"/>
                  </a:schemeClr>
                </a:solidFill>
              </a:defRPr>
            </a:lvl1pPr>
          </a:lstStyle>
          <a:p>
            <a:pPr algn="ctr"/>
            <a:r>
              <a:rPr lang="en-US" sz="1200" b="0" dirty="0">
                <a:solidFill>
                  <a:schemeClr val="tx1"/>
                </a:solidFill>
                <a:latin typeface="微软雅黑" panose="020B0503020204020204" pitchFamily="34" charset="-122"/>
                <a:ea typeface="微软雅黑" panose="020B0503020204020204" pitchFamily="34" charset="-122"/>
              </a:rPr>
              <a:t>GravityXR Electronics and Technology Co. Ltd. Confidential Information. All Rights Reserved.</a:t>
            </a:r>
            <a:endParaRPr sz="1200" b="0" dirty="0">
              <a:solidFill>
                <a:schemeClr val="tx1"/>
              </a:solidFill>
              <a:latin typeface="微软雅黑" panose="020B0503020204020204" pitchFamily="34" charset="-122"/>
              <a:ea typeface="微软雅黑" panose="020B0503020204020204" pitchFamily="34" charset="-122"/>
            </a:endParaRPr>
          </a:p>
        </p:txBody>
      </p:sp>
      <p:pic>
        <p:nvPicPr>
          <p:cNvPr id="4" name="图像" descr="图像"/>
          <p:cNvPicPr>
            <a:picLocks noChangeAspect="1"/>
          </p:cNvPicPr>
          <p:nvPr userDrawn="1"/>
        </p:nvPicPr>
        <p:blipFill rotWithShape="1">
          <a:blip r:embed="rId2"/>
          <a:srcRect r="68270"/>
          <a:stretch>
            <a:fillRect/>
          </a:stretch>
        </p:blipFill>
        <p:spPr>
          <a:xfrm>
            <a:off x="11177482" y="53531"/>
            <a:ext cx="747296" cy="785044"/>
          </a:xfrm>
          <a:prstGeom prst="rect">
            <a:avLst/>
          </a:prstGeom>
          <a:ln w="12700">
            <a:miter lim="400000"/>
            <a:headEnd/>
            <a:tailEnd/>
          </a:ln>
        </p:spPr>
      </p:pic>
      <p:sp>
        <p:nvSpPr>
          <p:cNvPr id="5" name="Title Placeholder 1"/>
          <p:cNvSpPr>
            <a:spLocks noGrp="1"/>
          </p:cNvSpPr>
          <p:nvPr>
            <p:ph type="title"/>
          </p:nvPr>
        </p:nvSpPr>
        <p:spPr>
          <a:xfrm>
            <a:off x="356181" y="166045"/>
            <a:ext cx="9273608" cy="617962"/>
          </a:xfrm>
          <a:prstGeom prst="rect">
            <a:avLst/>
          </a:prstGeom>
        </p:spPr>
        <p:txBody>
          <a:bodyPr vert="horz" lIns="91440" tIns="45720" rIns="91440" bIns="45720" rtlCol="0" anchor="ctr">
            <a:normAutofit/>
          </a:bodyPr>
          <a:lstStyle>
            <a:lvl1pPr algn="l">
              <a:defRPr sz="2800">
                <a:solidFill>
                  <a:srgbClr val="0070C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cxnSp>
        <p:nvCxnSpPr>
          <p:cNvPr id="6" name="Straight Connector 5"/>
          <p:cNvCxnSpPr/>
          <p:nvPr userDrawn="1"/>
        </p:nvCxnSpPr>
        <p:spPr>
          <a:xfrm>
            <a:off x="356190" y="838575"/>
            <a:ext cx="11438304"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p:cNvCxnSpPr/>
          <p:nvPr userDrawn="1"/>
        </p:nvCxnSpPr>
        <p:spPr>
          <a:xfrm>
            <a:off x="356181" y="875226"/>
            <a:ext cx="11438304"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Confidential"/>
          <p:cNvSpPr txBox="1"/>
          <p:nvPr userDrawn="1"/>
        </p:nvSpPr>
        <p:spPr>
          <a:xfrm>
            <a:off x="0" y="6492875"/>
            <a:ext cx="12192000" cy="365125"/>
          </a:xfrm>
          <a:prstGeom prst="rect">
            <a:avLst/>
          </a:prstGeom>
          <a:ln w="12700">
            <a:miter lim="400000"/>
          </a:ln>
        </p:spPr>
        <p:txBody>
          <a:bodyPr lIns="25400" tIns="25400" rIns="25400" bIns="25400" anchor="ctr"/>
          <a:lstStyle>
            <a:lvl1pPr defTabSz="825500">
              <a:defRPr sz="2800" b="1">
                <a:solidFill>
                  <a:schemeClr val="accent5">
                    <a:hueOff val="-82419"/>
                    <a:satOff val="-9493"/>
                    <a:lumOff val="-16323"/>
                  </a:schemeClr>
                </a:solidFill>
              </a:defRPr>
            </a:lvl1pPr>
          </a:lstStyle>
          <a:p>
            <a:pPr algn="ctr"/>
            <a:r>
              <a:rPr lang="en-US" sz="1200" b="0" dirty="0">
                <a:solidFill>
                  <a:schemeClr val="tx1"/>
                </a:solidFill>
                <a:latin typeface="微软雅黑" panose="020B0503020204020204" pitchFamily="34" charset="-122"/>
                <a:ea typeface="微软雅黑" panose="020B0503020204020204" pitchFamily="34" charset="-122"/>
              </a:rPr>
              <a:t>GravityXR Electronics and Technology Co. Ltd. Confidential Information. All Rights Reserved.</a:t>
            </a:r>
            <a:endParaRPr sz="1200" b="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ctr" defTabSz="914400" rtl="0" eaLnBrk="1" latinLnBrk="0" hangingPunct="1">
        <a:lnSpc>
          <a:spcPct val="85000"/>
        </a:lnSpc>
        <a:spcBef>
          <a:spcPct val="0"/>
        </a:spcBef>
        <a:buNone/>
        <a:defRPr sz="4400" kern="1200" spc="-50" baseline="0">
          <a:solidFill>
            <a:schemeClr val="tx1">
              <a:lumMod val="75000"/>
              <a:lumOff val="25000"/>
            </a:schemeClr>
          </a:solidFill>
          <a:latin typeface="+mj-lt"/>
          <a:ea typeface="+mj-ea"/>
          <a:cs typeface="+mj-cs"/>
        </a:defRPr>
      </a:lvl1pPr>
    </p:titleStyle>
    <p:bodyStyle>
      <a:lvl1pPr marL="91440" indent="-91440" algn="ctr"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4.png"/><Relationship Id="rId7" Type="http://schemas.openxmlformats.org/officeDocument/2006/relationships/tags" Target="../tags/tag31.xml"/><Relationship Id="rId6" Type="http://schemas.openxmlformats.org/officeDocument/2006/relationships/image" Target="../media/image23.png"/><Relationship Id="rId5" Type="http://schemas.openxmlformats.org/officeDocument/2006/relationships/tags" Target="../tags/tag30.xml"/><Relationship Id="rId4" Type="http://schemas.openxmlformats.org/officeDocument/2006/relationships/image" Target="../media/image22.png"/><Relationship Id="rId3" Type="http://schemas.openxmlformats.org/officeDocument/2006/relationships/tags" Target="../tags/tag29.xml"/><Relationship Id="rId2" Type="http://schemas.openxmlformats.org/officeDocument/2006/relationships/image" Target="../media/image21.png"/><Relationship Id="rId1" Type="http://schemas.openxmlformats.org/officeDocument/2006/relationships/tags" Target="../tags/tag28.xml"/></Relationships>
</file>

<file path=ppt/slides/_rels/slide11.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image" Target="../media/image27.png"/><Relationship Id="rId7" Type="http://schemas.openxmlformats.org/officeDocument/2006/relationships/tags" Target="../tags/tag36.xml"/><Relationship Id="rId6" Type="http://schemas.openxmlformats.org/officeDocument/2006/relationships/image" Target="../media/image26.png"/><Relationship Id="rId5" Type="http://schemas.openxmlformats.org/officeDocument/2006/relationships/tags" Target="../tags/tag35.xml"/><Relationship Id="rId4" Type="http://schemas.openxmlformats.org/officeDocument/2006/relationships/image" Target="../media/image25.png"/><Relationship Id="rId3" Type="http://schemas.openxmlformats.org/officeDocument/2006/relationships/tags" Target="../tags/tag34.xml"/><Relationship Id="rId2" Type="http://schemas.openxmlformats.org/officeDocument/2006/relationships/tags" Target="../tags/tag33.xml"/><Relationship Id="rId10" Type="http://schemas.openxmlformats.org/officeDocument/2006/relationships/slideLayout" Target="../slideLayouts/slideLayout3.xml"/><Relationship Id="rId1" Type="http://schemas.openxmlformats.org/officeDocument/2006/relationships/tags" Target="../tags/tag32.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image" Target="../media/image29.png"/><Relationship Id="rId3" Type="http://schemas.openxmlformats.org/officeDocument/2006/relationships/tags" Target="../tags/tag39.xml"/><Relationship Id="rId2" Type="http://schemas.openxmlformats.org/officeDocument/2006/relationships/image" Target="../media/image28.png"/><Relationship Id="rId1" Type="http://schemas.openxmlformats.org/officeDocument/2006/relationships/tags" Target="../tags/tag38.xml"/></Relationships>
</file>

<file path=ppt/slides/_rels/slide13.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image" Target="../media/image32.webp"/><Relationship Id="rId7" Type="http://schemas.openxmlformats.org/officeDocument/2006/relationships/tags" Target="../tags/tag47.xml"/><Relationship Id="rId6" Type="http://schemas.openxmlformats.org/officeDocument/2006/relationships/image" Target="../media/image31.png"/><Relationship Id="rId5" Type="http://schemas.openxmlformats.org/officeDocument/2006/relationships/tags" Target="../tags/tag46.xml"/><Relationship Id="rId4" Type="http://schemas.openxmlformats.org/officeDocument/2006/relationships/image" Target="../media/image30.png"/><Relationship Id="rId3" Type="http://schemas.openxmlformats.org/officeDocument/2006/relationships/tags" Target="../tags/tag45.xml"/><Relationship Id="rId2" Type="http://schemas.openxmlformats.org/officeDocument/2006/relationships/tags" Target="../tags/tag44.xml"/><Relationship Id="rId12" Type="http://schemas.openxmlformats.org/officeDocument/2006/relationships/slideLayout" Target="../slideLayouts/slideLayout3.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tags" Target="../tags/tag43.xml"/></Relationships>
</file>

<file path=ppt/slides/_rels/slide14.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image" Target="../media/image33.png"/><Relationship Id="rId3" Type="http://schemas.openxmlformats.org/officeDocument/2006/relationships/tags" Target="../tags/tag53.xml"/><Relationship Id="rId2" Type="http://schemas.openxmlformats.org/officeDocument/2006/relationships/tags" Target="../tags/tag52.xml"/><Relationship Id="rId14" Type="http://schemas.openxmlformats.org/officeDocument/2006/relationships/slideLayout" Target="../slideLayouts/slideLayout3.xml"/><Relationship Id="rId13" Type="http://schemas.openxmlformats.org/officeDocument/2006/relationships/tags" Target="../tags/tag61.xml"/><Relationship Id="rId12" Type="http://schemas.openxmlformats.org/officeDocument/2006/relationships/image" Target="../media/image34.png"/><Relationship Id="rId11" Type="http://schemas.openxmlformats.org/officeDocument/2006/relationships/tags" Target="../tags/tag60.xml"/><Relationship Id="rId10" Type="http://schemas.openxmlformats.org/officeDocument/2006/relationships/tags" Target="../tags/tag59.xml"/><Relationship Id="rId1" Type="http://schemas.openxmlformats.org/officeDocument/2006/relationships/tags" Target="../tags/tag51.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66.xml"/><Relationship Id="rId6" Type="http://schemas.openxmlformats.org/officeDocument/2006/relationships/image" Target="../media/image36.png"/><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image" Target="../media/image35.png"/><Relationship Id="rId1" Type="http://schemas.openxmlformats.org/officeDocument/2006/relationships/tags" Target="../tags/tag62.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7.png"/><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s>
</file>

<file path=ppt/slides/_rels/slide17.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image" Target="../media/image39.png"/><Relationship Id="rId5" Type="http://schemas.openxmlformats.org/officeDocument/2006/relationships/tags" Target="../tags/tag73.xml"/><Relationship Id="rId4" Type="http://schemas.openxmlformats.org/officeDocument/2006/relationships/image" Target="../media/image38.png"/><Relationship Id="rId3" Type="http://schemas.openxmlformats.org/officeDocument/2006/relationships/tags" Target="../tags/tag72.xml"/><Relationship Id="rId2" Type="http://schemas.openxmlformats.org/officeDocument/2006/relationships/tags" Target="../tags/tag71.xml"/><Relationship Id="rId10" Type="http://schemas.openxmlformats.org/officeDocument/2006/relationships/slideLayout" Target="../slideLayouts/slideLayout3.xml"/><Relationship Id="rId1" Type="http://schemas.openxmlformats.org/officeDocument/2006/relationships/tags" Target="../tags/tag7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7.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3.xml"/><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image" Target="../media/image2.png"/><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tags" Target="../tags/tag6.xml"/><Relationship Id="rId4" Type="http://schemas.openxmlformats.org/officeDocument/2006/relationships/image" Target="../media/image5.png"/><Relationship Id="rId3" Type="http://schemas.openxmlformats.org/officeDocument/2006/relationships/tags" Target="../tags/tag5.xml"/><Relationship Id="rId2" Type="http://schemas.openxmlformats.org/officeDocument/2006/relationships/image" Target="../media/image4.png"/><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9.png"/><Relationship Id="rId7" Type="http://schemas.openxmlformats.org/officeDocument/2006/relationships/tags" Target="../tags/tag10.xml"/><Relationship Id="rId6" Type="http://schemas.openxmlformats.org/officeDocument/2006/relationships/image" Target="../media/image8.png"/><Relationship Id="rId5" Type="http://schemas.openxmlformats.org/officeDocument/2006/relationships/tags" Target="../tags/tag9.xml"/><Relationship Id="rId4" Type="http://schemas.openxmlformats.org/officeDocument/2006/relationships/image" Target="../media/image7.png"/><Relationship Id="rId3" Type="http://schemas.openxmlformats.org/officeDocument/2006/relationships/tags" Target="../tags/tag8.xml"/><Relationship Id="rId2" Type="http://schemas.openxmlformats.org/officeDocument/2006/relationships/image" Target="../media/image5.png"/><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14.xml"/><Relationship Id="rId6" Type="http://schemas.openxmlformats.org/officeDocument/2006/relationships/image" Target="../media/image12.png"/><Relationship Id="rId5" Type="http://schemas.openxmlformats.org/officeDocument/2006/relationships/tags" Target="../tags/tag13.xml"/><Relationship Id="rId4" Type="http://schemas.openxmlformats.org/officeDocument/2006/relationships/image" Target="../media/image11.png"/><Relationship Id="rId3" Type="http://schemas.openxmlformats.org/officeDocument/2006/relationships/tags" Target="../tags/tag12.xml"/><Relationship Id="rId2" Type="http://schemas.openxmlformats.org/officeDocument/2006/relationships/image" Target="../media/image10.png"/><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image" Target="../media/image16.png"/><Relationship Id="rId7" Type="http://schemas.openxmlformats.org/officeDocument/2006/relationships/tags" Target="../tags/tag18.xml"/><Relationship Id="rId6" Type="http://schemas.openxmlformats.org/officeDocument/2006/relationships/image" Target="../media/image15.png"/><Relationship Id="rId5" Type="http://schemas.openxmlformats.org/officeDocument/2006/relationships/tags" Target="../tags/tag17.xml"/><Relationship Id="rId4" Type="http://schemas.openxmlformats.org/officeDocument/2006/relationships/image" Target="../media/image14.png"/><Relationship Id="rId3" Type="http://schemas.openxmlformats.org/officeDocument/2006/relationships/tags" Target="../tags/tag16.xml"/><Relationship Id="rId2" Type="http://schemas.openxmlformats.org/officeDocument/2006/relationships/image" Target="../media/image13.jpeg"/><Relationship Id="rId10" Type="http://schemas.openxmlformats.org/officeDocument/2006/relationships/slideLayout" Target="../slideLayouts/slideLayout3.xml"/><Relationship Id="rId1" Type="http://schemas.openxmlformats.org/officeDocument/2006/relationships/tags" Target="../tags/tag15.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23.xml"/><Relationship Id="rId5" Type="http://schemas.openxmlformats.org/officeDocument/2006/relationships/image" Target="../media/image18.png"/><Relationship Id="rId4" Type="http://schemas.openxmlformats.org/officeDocument/2006/relationships/tags" Target="../tags/tag22.xml"/><Relationship Id="rId3" Type="http://schemas.openxmlformats.org/officeDocument/2006/relationships/image" Target="../media/image17.png"/><Relationship Id="rId2" Type="http://schemas.openxmlformats.org/officeDocument/2006/relationships/tags" Target="../tags/tag21.xml"/><Relationship Id="rId1" Type="http://schemas.openxmlformats.org/officeDocument/2006/relationships/tags" Target="../tags/tag20.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27.xml"/><Relationship Id="rId5" Type="http://schemas.openxmlformats.org/officeDocument/2006/relationships/image" Target="../media/image20.png"/><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image" Target="../media/image19.png"/><Relationship Id="rId1" Type="http://schemas.openxmlformats.org/officeDocument/2006/relationships/tags" Target="../tags/tag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dirty="0"/>
              <a:t>isp</a:t>
            </a:r>
            <a:r>
              <a:rPr lang="zh-CN" altLang="en-US" sz="3600" dirty="0"/>
              <a:t>颜色</a:t>
            </a:r>
            <a:r>
              <a:rPr lang="zh-CN" altLang="en-US" sz="3600" dirty="0"/>
              <a:t>相关算法项目简介</a:t>
            </a:r>
            <a:endParaRPr lang="zh-CN" altLang="en-US" sz="3600" dirty="0"/>
          </a:p>
        </p:txBody>
      </p:sp>
      <p:sp>
        <p:nvSpPr>
          <p:cNvPr id="3" name="TextBox 2"/>
          <p:cNvSpPr txBox="1"/>
          <p:nvPr/>
        </p:nvSpPr>
        <p:spPr>
          <a:xfrm>
            <a:off x="9641493" y="3897441"/>
            <a:ext cx="1570990" cy="829945"/>
          </a:xfrm>
          <a:prstGeom prst="rect">
            <a:avLst/>
          </a:prstGeom>
          <a:noFill/>
        </p:spPr>
        <p:txBody>
          <a:bodyPr wrap="none" rtlCol="0">
            <a:spAutoFit/>
          </a:bodyPr>
          <a:lstStyle/>
          <a:p>
            <a:pPr algn="ctr"/>
            <a:r>
              <a:rPr lang="zh-CN" altLang="en-US" sz="2400" dirty="0"/>
              <a:t>邹卓良</a:t>
            </a:r>
            <a:endParaRPr lang="en-US" sz="2400" dirty="0"/>
          </a:p>
          <a:p>
            <a:pPr algn="r"/>
            <a:r>
              <a:rPr lang="en-US" sz="2400" dirty="0"/>
              <a:t>2023.04.25</a:t>
            </a:r>
            <a:endParaRPr lang="en-US" altLang="zh-CN"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652645" y="1025525"/>
            <a:ext cx="6582410" cy="2652395"/>
          </a:xfrm>
          <a:prstGeom prst="rect">
            <a:avLst/>
          </a:prstGeom>
          <a:noFill/>
        </p:spPr>
        <p:txBody>
          <a:bodyPr wrap="square" rtlCol="0">
            <a:noAutofit/>
          </a:bodyPr>
          <a:p>
            <a:pPr indent="0" algn="just">
              <a:lnSpc>
                <a:spcPct val="150000"/>
              </a:lnSpc>
              <a:buFont typeface="Arial" panose="020B0604020202020204" pitchFamily="34" charset="0"/>
              <a:buNone/>
            </a:pPr>
            <a:r>
              <a:rPr lang="en-US" altLang="zh-CN" sz="1600"/>
              <a:t>        </a:t>
            </a:r>
            <a:r>
              <a:rPr lang="en-US" sz="1600"/>
              <a:t>1.</a:t>
            </a:r>
            <a:r>
              <a:rPr lang="zh-CN" altLang="en-US" sz="1600"/>
              <a:t>参与荣耀与浙江大学光学实验室徐海松老师的</a:t>
            </a:r>
            <a:r>
              <a:rPr lang="en-US" altLang="zh-CN" sz="1600"/>
              <a:t>ccm</a:t>
            </a:r>
            <a:r>
              <a:rPr lang="zh-CN" altLang="en-US" sz="1600"/>
              <a:t>合作项目。</a:t>
            </a:r>
            <a:r>
              <a:rPr lang="en-US" altLang="zh-CN" sz="1600"/>
              <a:t>1).</a:t>
            </a:r>
            <a:r>
              <a:rPr lang="zh-CN" altLang="en-US" sz="1600"/>
              <a:t>用</a:t>
            </a:r>
            <a:r>
              <a:rPr lang="en-US" altLang="zh-CN" sz="1600"/>
              <a:t>3*5</a:t>
            </a:r>
            <a:r>
              <a:rPr lang="zh-CN" altLang="en-US" sz="1600"/>
              <a:t>、</a:t>
            </a:r>
            <a:r>
              <a:rPr lang="en-US" altLang="zh-CN" sz="1600"/>
              <a:t>3*7</a:t>
            </a:r>
            <a:r>
              <a:rPr lang="zh-CN" altLang="en-US" sz="1600"/>
              <a:t>、</a:t>
            </a:r>
            <a:r>
              <a:rPr lang="en-US" altLang="zh-CN" sz="1600"/>
              <a:t>3*9</a:t>
            </a:r>
            <a:r>
              <a:rPr lang="zh-CN" altLang="en-US" sz="1600"/>
              <a:t>、</a:t>
            </a:r>
            <a:r>
              <a:rPr lang="en-US" altLang="zh-CN" sz="1600"/>
              <a:t>3*13</a:t>
            </a:r>
            <a:r>
              <a:rPr lang="zh-CN" altLang="en-US" sz="1600"/>
              <a:t>多项式拟合</a:t>
            </a:r>
            <a:r>
              <a:rPr lang="en-US" altLang="zh-CN" sz="1600"/>
              <a:t>24</a:t>
            </a:r>
            <a:r>
              <a:rPr lang="zh-CN" altLang="en-US" sz="1600"/>
              <a:t>色卡</a:t>
            </a:r>
            <a:r>
              <a:rPr lang="en-US" altLang="zh-CN" sz="1600"/>
              <a:t>/128</a:t>
            </a:r>
            <a:r>
              <a:rPr lang="zh-CN" altLang="en-US" sz="1600"/>
              <a:t>色卡，实验结果表明适当增加项数可减小色差，用</a:t>
            </a:r>
            <a:r>
              <a:rPr lang="en-US" altLang="zh-CN" sz="1600"/>
              <a:t>128</a:t>
            </a:r>
            <a:r>
              <a:rPr lang="zh-CN" altLang="en-US" sz="1600"/>
              <a:t>色卡优于</a:t>
            </a:r>
            <a:r>
              <a:rPr lang="en-US" altLang="zh-CN" sz="1600"/>
              <a:t>24</a:t>
            </a:r>
            <a:r>
              <a:rPr lang="zh-CN" altLang="en-US" sz="1600"/>
              <a:t>色卡。</a:t>
            </a:r>
            <a:endParaRPr lang="zh-CN" altLang="en-US" sz="1600"/>
          </a:p>
          <a:p>
            <a:pPr indent="0" algn="just">
              <a:lnSpc>
                <a:spcPct val="150000"/>
              </a:lnSpc>
              <a:buFont typeface="Arial" panose="020B0604020202020204" pitchFamily="34" charset="0"/>
              <a:buNone/>
            </a:pPr>
            <a:r>
              <a:rPr lang="en-US" altLang="zh-CN" sz="1600"/>
              <a:t>        2.</a:t>
            </a:r>
            <a:r>
              <a:rPr lang="zh-CN" altLang="en-US" sz="1600"/>
              <a:t>较特殊光源下对</a:t>
            </a:r>
            <a:r>
              <a:rPr lang="en-US" altLang="zh-CN" sz="1600"/>
              <a:t>ccm</a:t>
            </a:r>
            <a:r>
              <a:rPr lang="zh-CN" altLang="en-US" sz="1600"/>
              <a:t>的改造。</a:t>
            </a:r>
            <a:r>
              <a:rPr lang="en-US" altLang="zh-CN" sz="1600"/>
              <a:t>ccm</a:t>
            </a:r>
            <a:r>
              <a:rPr lang="zh-CN" altLang="en-US" sz="1600"/>
              <a:t>标定过程不包括高亮、高饱和、大</a:t>
            </a:r>
            <a:r>
              <a:rPr lang="en-US" altLang="zh-CN" sz="1600"/>
              <a:t>duv</a:t>
            </a:r>
            <a:r>
              <a:rPr lang="zh-CN" altLang="en-US" sz="1600"/>
              <a:t>的光源场景。对这几类场景使用标定</a:t>
            </a:r>
            <a:r>
              <a:rPr lang="en-US" altLang="zh-CN" sz="1600"/>
              <a:t>ccm</a:t>
            </a:r>
            <a:r>
              <a:rPr lang="zh-CN" altLang="en-US" sz="1600"/>
              <a:t>会使颜色失真、细节损失，最好的办法是标定时</a:t>
            </a:r>
            <a:r>
              <a:rPr lang="zh-CN" altLang="en-US" sz="1600"/>
              <a:t>解决。</a:t>
            </a:r>
            <a:endParaRPr lang="zh-CN" altLang="en-US" sz="1600"/>
          </a:p>
          <a:p>
            <a:pPr indent="0" algn="just">
              <a:lnSpc>
                <a:spcPct val="150000"/>
              </a:lnSpc>
              <a:buFont typeface="Arial" panose="020B0604020202020204" pitchFamily="34" charset="0"/>
              <a:buNone/>
            </a:pPr>
            <a:r>
              <a:rPr lang="en-US" altLang="zh-CN" sz="1600"/>
              <a:t>        3.</a:t>
            </a:r>
            <a:r>
              <a:rPr lang="zh-CN" altLang="en-US" sz="1600"/>
              <a:t>调整</a:t>
            </a:r>
            <a:r>
              <a:rPr lang="en-US" altLang="zh-CN" sz="1600"/>
              <a:t>ccm</a:t>
            </a:r>
            <a:r>
              <a:rPr lang="zh-CN" altLang="en-US" sz="1600"/>
              <a:t>实现对人眼色适应机制的</a:t>
            </a:r>
            <a:r>
              <a:rPr lang="zh-CN" altLang="en-US" sz="1600"/>
              <a:t>模拟。</a:t>
            </a:r>
            <a:endParaRPr lang="zh-CN" altLang="en-US" sz="1600"/>
          </a:p>
        </p:txBody>
      </p:sp>
      <p:sp>
        <p:nvSpPr>
          <p:cNvPr id="9" name="标题 8"/>
          <p:cNvSpPr/>
          <p:nvPr>
            <p:ph type="title"/>
          </p:nvPr>
        </p:nvSpPr>
        <p:spPr>
          <a:xfrm>
            <a:off x="332740" y="165735"/>
            <a:ext cx="9297035" cy="617855"/>
          </a:xfrm>
        </p:spPr>
        <p:txBody>
          <a:bodyPr/>
          <a:p>
            <a:r>
              <a:rPr lang="en-US"/>
              <a:t>ccm</a:t>
            </a:r>
            <a:endParaRPr lang="en-US"/>
          </a:p>
        </p:txBody>
      </p:sp>
      <p:pic>
        <p:nvPicPr>
          <p:cNvPr id="3" name="图片 2"/>
          <p:cNvPicPr>
            <a:picLocks noChangeAspect="1"/>
          </p:cNvPicPr>
          <p:nvPr>
            <p:custDataLst>
              <p:tags r:id="rId1"/>
            </p:custDataLst>
          </p:nvPr>
        </p:nvPicPr>
        <p:blipFill>
          <a:blip r:embed="rId2"/>
          <a:stretch>
            <a:fillRect/>
          </a:stretch>
        </p:blipFill>
        <p:spPr>
          <a:xfrm>
            <a:off x="695960" y="4455795"/>
            <a:ext cx="3041650" cy="71374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95960" y="1943735"/>
            <a:ext cx="3163570" cy="2397125"/>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4552950" y="3779520"/>
            <a:ext cx="3085465" cy="2065655"/>
          </a:xfrm>
          <a:prstGeom prst="rect">
            <a:avLst/>
          </a:prstGeom>
        </p:spPr>
      </p:pic>
      <p:sp>
        <p:nvSpPr>
          <p:cNvPr id="7" name="椭圆 6"/>
          <p:cNvSpPr/>
          <p:nvPr/>
        </p:nvSpPr>
        <p:spPr>
          <a:xfrm>
            <a:off x="5746750" y="5322570"/>
            <a:ext cx="1014730" cy="522605"/>
          </a:xfrm>
          <a:prstGeom prst="ellipse">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custDataLst>
              <p:tags r:id="rId7"/>
            </p:custDataLst>
          </p:nvPr>
        </p:nvPicPr>
        <p:blipFill>
          <a:blip r:embed="rId8"/>
          <a:stretch>
            <a:fillRect/>
          </a:stretch>
        </p:blipFill>
        <p:spPr>
          <a:xfrm>
            <a:off x="8027670" y="3779520"/>
            <a:ext cx="3034030" cy="20656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p:nvPr>
            <p:ph type="title"/>
          </p:nvPr>
        </p:nvSpPr>
        <p:spPr>
          <a:xfrm>
            <a:off x="332740" y="165735"/>
            <a:ext cx="3859530" cy="617855"/>
          </a:xfrm>
        </p:spPr>
        <p:txBody>
          <a:bodyPr/>
          <a:p>
            <a:r>
              <a:rPr lang="zh-CN" altLang="en-US"/>
              <a:t>亮度</a:t>
            </a:r>
            <a:r>
              <a:rPr lang="en-US"/>
              <a:t>-</a:t>
            </a:r>
            <a:r>
              <a:rPr lang="zh-CN" altLang="en-US"/>
              <a:t>颜色</a:t>
            </a:r>
            <a:endParaRPr lang="zh-CN" altLang="en-US"/>
          </a:p>
        </p:txBody>
      </p:sp>
      <p:sp>
        <p:nvSpPr>
          <p:cNvPr id="11" name="文本框 10"/>
          <p:cNvSpPr txBox="1"/>
          <p:nvPr>
            <p:custDataLst>
              <p:tags r:id="rId1"/>
            </p:custDataLst>
          </p:nvPr>
        </p:nvSpPr>
        <p:spPr>
          <a:xfrm>
            <a:off x="1384300" y="3573780"/>
            <a:ext cx="9936480" cy="3284855"/>
          </a:xfrm>
          <a:prstGeom prst="rect">
            <a:avLst/>
          </a:prstGeom>
          <a:noFill/>
        </p:spPr>
        <p:txBody>
          <a:bodyPr wrap="square" rtlCol="0">
            <a:noAutofit/>
          </a:bodyPr>
          <a:p>
            <a:pPr indent="0" algn="just">
              <a:lnSpc>
                <a:spcPct val="150000"/>
              </a:lnSpc>
              <a:buFont typeface="Arial" panose="020B0604020202020204" pitchFamily="34" charset="0"/>
              <a:buNone/>
            </a:pPr>
            <a:r>
              <a:rPr lang="en-US" altLang="zh-CN" sz="1600"/>
              <a:t>        </a:t>
            </a:r>
            <a:r>
              <a:rPr lang="zh-CN" altLang="en-US" sz="1600"/>
              <a:t>亮度调整过程中的颜色、一致性容易出现问题。</a:t>
            </a:r>
            <a:endParaRPr lang="zh-CN" altLang="en-US" sz="1600"/>
          </a:p>
          <a:p>
            <a:pPr indent="0" algn="just">
              <a:lnSpc>
                <a:spcPct val="150000"/>
              </a:lnSpc>
              <a:buFont typeface="Arial" panose="020B0604020202020204" pitchFamily="34" charset="0"/>
              <a:buNone/>
            </a:pPr>
            <a:r>
              <a:rPr lang="zh-CN" altLang="en-US" sz="1600"/>
              <a:t> </a:t>
            </a:r>
            <a:r>
              <a:rPr lang="en-US" altLang="zh-CN" sz="1600"/>
              <a:t>       </a:t>
            </a:r>
            <a:r>
              <a:rPr lang="zh-CN" altLang="en-US" sz="1600"/>
              <a:t>较好的方法是在亮度有调整需求时，在亮度与颜色解耦得较好的空间进行亮度调整，然后再转换到饱和度变化与亮度变化相对一致的空间做饱和度调整，最后转换回</a:t>
            </a:r>
            <a:r>
              <a:rPr lang="en-US" altLang="zh-CN" sz="1600"/>
              <a:t>RGB</a:t>
            </a:r>
            <a:r>
              <a:rPr lang="zh-CN" altLang="en-US" sz="1600"/>
              <a:t>空间。</a:t>
            </a:r>
            <a:endParaRPr lang="zh-CN" altLang="en-US" sz="1600"/>
          </a:p>
          <a:p>
            <a:pPr indent="0" algn="just">
              <a:lnSpc>
                <a:spcPct val="150000"/>
              </a:lnSpc>
              <a:buFont typeface="Arial" panose="020B0604020202020204" pitchFamily="34" charset="0"/>
              <a:buNone/>
            </a:pPr>
            <a:r>
              <a:rPr lang="en-US" altLang="zh-CN" sz="1600"/>
              <a:t>        </a:t>
            </a:r>
            <a:r>
              <a:rPr lang="zh-CN" altLang="en-US" sz="1600"/>
              <a:t>参与香港理工大学魏敏晨老师的合作项目：</a:t>
            </a:r>
            <a:endParaRPr lang="zh-CN" altLang="en-US" sz="1600"/>
          </a:p>
          <a:p>
            <a:pPr lvl="1" indent="0" algn="just">
              <a:lnSpc>
                <a:spcPct val="150000"/>
              </a:lnSpc>
              <a:buFont typeface="Arial" panose="020B0604020202020204" pitchFamily="34" charset="0"/>
              <a:buNone/>
            </a:pPr>
            <a:r>
              <a:rPr lang="en-US" altLang="zh-CN" sz="1600"/>
              <a:t>1.</a:t>
            </a:r>
            <a:r>
              <a:rPr lang="zh-CN" altLang="en-US" sz="1600"/>
              <a:t>各个颜色空间及色貌模型在不同色温下（</a:t>
            </a:r>
            <a:r>
              <a:rPr lang="en-US" altLang="zh-CN" sz="1600"/>
              <a:t>2000k-8000k</a:t>
            </a:r>
            <a:r>
              <a:rPr lang="zh-CN" altLang="en-US" sz="1600"/>
              <a:t>）颜色与亮度的解耦性能</a:t>
            </a:r>
            <a:r>
              <a:rPr lang="en-US" altLang="zh-CN" sz="1600"/>
              <a:t>(HCT)</a:t>
            </a:r>
            <a:r>
              <a:rPr lang="zh-CN" altLang="en-US" sz="1600"/>
              <a:t>；</a:t>
            </a:r>
            <a:endParaRPr lang="zh-CN" altLang="en-US" sz="1600"/>
          </a:p>
          <a:p>
            <a:pPr lvl="1" indent="0" algn="just">
              <a:lnSpc>
                <a:spcPct val="150000"/>
              </a:lnSpc>
              <a:buFont typeface="Arial" panose="020B0604020202020204" pitchFamily="34" charset="0"/>
              <a:buNone/>
            </a:pPr>
            <a:r>
              <a:rPr lang="en-US" altLang="zh-CN" sz="1600"/>
              <a:t>2.</a:t>
            </a:r>
            <a:r>
              <a:rPr lang="zh-CN" altLang="en-US" sz="1600">
                <a:sym typeface="+mn-ea"/>
              </a:rPr>
              <a:t>各个颜色空间及色貌模型的</a:t>
            </a:r>
            <a:r>
              <a:rPr lang="zh-CN" altLang="en-US" sz="1600"/>
              <a:t>饱和度</a:t>
            </a:r>
            <a:r>
              <a:rPr lang="en-US" altLang="zh-CN" sz="1600"/>
              <a:t>-</a:t>
            </a:r>
            <a:r>
              <a:rPr lang="zh-CN" altLang="en-US" sz="1600"/>
              <a:t>亮度的一致性</a:t>
            </a:r>
            <a:r>
              <a:rPr lang="en-US" altLang="zh-CN" sz="1600"/>
              <a:t>(Lab)</a:t>
            </a:r>
            <a:r>
              <a:rPr lang="zh-CN" altLang="en-US" sz="1600"/>
              <a:t>、色度均匀性</a:t>
            </a:r>
            <a:r>
              <a:rPr lang="en-US" altLang="zh-CN" sz="1600"/>
              <a:t>(Ciecam16-ucs)</a:t>
            </a:r>
            <a:r>
              <a:rPr lang="zh-CN" altLang="en-US" sz="1600"/>
              <a:t>；</a:t>
            </a:r>
            <a:endParaRPr lang="zh-CN" altLang="en-US" sz="1600"/>
          </a:p>
          <a:p>
            <a:pPr lvl="1" indent="0" algn="just">
              <a:lnSpc>
                <a:spcPct val="150000"/>
              </a:lnSpc>
              <a:buFont typeface="Arial" panose="020B0604020202020204" pitchFamily="34" charset="0"/>
              <a:buNone/>
            </a:pPr>
            <a:r>
              <a:rPr lang="en-US" altLang="zh-CN" sz="1600"/>
              <a:t>3.</a:t>
            </a:r>
            <a:r>
              <a:rPr lang="zh-CN" altLang="en-US" sz="1600">
                <a:sym typeface="+mn-ea"/>
              </a:rPr>
              <a:t>各个颜色空间及色貌模型对</a:t>
            </a:r>
            <a:r>
              <a:rPr lang="zh-CN" altLang="en-US" sz="1600"/>
              <a:t>物理亮度和视亮度的关系描述的准确性</a:t>
            </a:r>
            <a:r>
              <a:rPr lang="en-US" altLang="zh-CN" sz="1600"/>
              <a:t>(Lab)</a:t>
            </a:r>
            <a:r>
              <a:rPr lang="zh-CN" altLang="en-US" sz="1600"/>
              <a:t>；</a:t>
            </a:r>
            <a:endParaRPr lang="zh-CN" altLang="en-US" sz="1600"/>
          </a:p>
          <a:p>
            <a:pPr lvl="1" indent="0" algn="just">
              <a:lnSpc>
                <a:spcPct val="150000"/>
              </a:lnSpc>
              <a:buFont typeface="Arial" panose="020B0604020202020204" pitchFamily="34" charset="0"/>
              <a:buNone/>
            </a:pPr>
            <a:r>
              <a:rPr lang="en-US" altLang="zh-CN" sz="1600"/>
              <a:t>4.</a:t>
            </a:r>
            <a:r>
              <a:rPr lang="zh-CN" altLang="en-US" sz="1600">
                <a:sym typeface="+mn-ea"/>
              </a:rPr>
              <a:t>各个颜色空间及色貌模型对</a:t>
            </a:r>
            <a:r>
              <a:rPr lang="zh-CN" altLang="en-US" sz="1600"/>
              <a:t>高亮区域</a:t>
            </a:r>
            <a:r>
              <a:rPr lang="en-US" altLang="zh-CN" sz="1600"/>
              <a:t>(&gt;10</a:t>
            </a:r>
            <a:r>
              <a:rPr lang="zh-CN" altLang="en-US" sz="1600"/>
              <a:t>倍白点亮度</a:t>
            </a:r>
            <a:r>
              <a:rPr lang="en-US" altLang="zh-CN" sz="1600"/>
              <a:t>)</a:t>
            </a:r>
            <a:r>
              <a:rPr lang="zh-CN" altLang="en-US" sz="1600"/>
              <a:t>颜色描述的准确性</a:t>
            </a:r>
            <a:r>
              <a:rPr lang="en-US" altLang="zh-CN" sz="1600"/>
              <a:t>(</a:t>
            </a:r>
            <a:r>
              <a:rPr lang="zh-CN" altLang="en-US" sz="1600"/>
              <a:t>都不好</a:t>
            </a:r>
            <a:r>
              <a:rPr lang="en-US" altLang="zh-CN" sz="1600"/>
              <a:t>)</a:t>
            </a:r>
            <a:r>
              <a:rPr lang="zh-CN" altLang="en-US" sz="1600"/>
              <a:t>；</a:t>
            </a:r>
            <a:endParaRPr lang="zh-CN" altLang="en-US" sz="1600"/>
          </a:p>
        </p:txBody>
      </p:sp>
      <p:sp>
        <p:nvSpPr>
          <p:cNvPr id="13" name="文本框 12"/>
          <p:cNvSpPr txBox="1"/>
          <p:nvPr>
            <p:custDataLst>
              <p:tags r:id="rId2"/>
            </p:custDataLst>
          </p:nvPr>
        </p:nvSpPr>
        <p:spPr>
          <a:xfrm>
            <a:off x="1755775" y="3345815"/>
            <a:ext cx="1517015" cy="298450"/>
          </a:xfrm>
          <a:prstGeom prst="rect">
            <a:avLst/>
          </a:prstGeom>
          <a:noFill/>
        </p:spPr>
        <p:txBody>
          <a:bodyPr wrap="square" rtlCol="0">
            <a:noAutofit/>
          </a:bodyPr>
          <a:p>
            <a:r>
              <a:rPr lang="zh-CN" altLang="en-US" sz="1400"/>
              <a:t>颜色一致性</a:t>
            </a:r>
            <a:r>
              <a:rPr lang="zh-CN" altLang="en-US" sz="1400"/>
              <a:t>问题</a:t>
            </a:r>
            <a:endParaRPr lang="zh-CN" altLang="en-US" sz="1400"/>
          </a:p>
        </p:txBody>
      </p:sp>
      <p:pic>
        <p:nvPicPr>
          <p:cNvPr id="3" name="图片 2"/>
          <p:cNvPicPr>
            <a:picLocks noChangeAspect="1"/>
          </p:cNvPicPr>
          <p:nvPr>
            <p:custDataLst>
              <p:tags r:id="rId3"/>
            </p:custDataLst>
          </p:nvPr>
        </p:nvPicPr>
        <p:blipFill>
          <a:blip r:embed="rId4"/>
          <a:stretch>
            <a:fillRect/>
          </a:stretch>
        </p:blipFill>
        <p:spPr>
          <a:xfrm>
            <a:off x="1605915" y="1288415"/>
            <a:ext cx="1666875" cy="94170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1605915" y="2296160"/>
            <a:ext cx="1666875" cy="953135"/>
          </a:xfrm>
          <a:prstGeom prst="rect">
            <a:avLst/>
          </a:prstGeom>
        </p:spPr>
      </p:pic>
      <p:pic>
        <p:nvPicPr>
          <p:cNvPr id="7" name="图片 6"/>
          <p:cNvPicPr>
            <a:picLocks noChangeAspect="1"/>
          </p:cNvPicPr>
          <p:nvPr>
            <p:custDataLst>
              <p:tags r:id="rId7"/>
            </p:custDataLst>
          </p:nvPr>
        </p:nvPicPr>
        <p:blipFill>
          <a:blip r:embed="rId8"/>
          <a:stretch>
            <a:fillRect/>
          </a:stretch>
        </p:blipFill>
        <p:spPr>
          <a:xfrm>
            <a:off x="3923030" y="1496060"/>
            <a:ext cx="7807960" cy="1503045"/>
          </a:xfrm>
          <a:prstGeom prst="rect">
            <a:avLst/>
          </a:prstGeom>
        </p:spPr>
      </p:pic>
      <p:sp>
        <p:nvSpPr>
          <p:cNvPr id="8" name="文本框 7"/>
          <p:cNvSpPr txBox="1"/>
          <p:nvPr>
            <p:custDataLst>
              <p:tags r:id="rId9"/>
            </p:custDataLst>
          </p:nvPr>
        </p:nvSpPr>
        <p:spPr>
          <a:xfrm>
            <a:off x="7021195" y="3345815"/>
            <a:ext cx="1732280" cy="298450"/>
          </a:xfrm>
          <a:prstGeom prst="rect">
            <a:avLst/>
          </a:prstGeom>
          <a:noFill/>
        </p:spPr>
        <p:txBody>
          <a:bodyPr wrap="square" rtlCol="0">
            <a:noAutofit/>
          </a:bodyPr>
          <a:p>
            <a:r>
              <a:rPr lang="zh-CN" altLang="en-US" sz="1400"/>
              <a:t>饱和度一致性</a:t>
            </a:r>
            <a:r>
              <a:rPr lang="zh-CN" altLang="en-US" sz="1400"/>
              <a:t>问题</a:t>
            </a:r>
            <a:endParaRPr lang="zh-CN" altLang="en-US"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p:nvPr>
            <p:ph type="title"/>
          </p:nvPr>
        </p:nvSpPr>
        <p:spPr>
          <a:xfrm>
            <a:off x="332740" y="165735"/>
            <a:ext cx="3859530" cy="617855"/>
          </a:xfrm>
        </p:spPr>
        <p:txBody>
          <a:bodyPr/>
          <a:p>
            <a:r>
              <a:rPr lang="zh-CN" altLang="en-US"/>
              <a:t>亮度</a:t>
            </a:r>
            <a:r>
              <a:rPr lang="en-US"/>
              <a:t>-</a:t>
            </a:r>
            <a:r>
              <a:rPr lang="zh-CN" altLang="en-US"/>
              <a:t>颜色</a:t>
            </a:r>
            <a:endParaRPr lang="zh-CN" altLang="en-US"/>
          </a:p>
        </p:txBody>
      </p:sp>
      <p:pic>
        <p:nvPicPr>
          <p:cNvPr id="2" name="图片 1"/>
          <p:cNvPicPr>
            <a:picLocks noChangeAspect="1"/>
          </p:cNvPicPr>
          <p:nvPr>
            <p:custDataLst>
              <p:tags r:id="rId1"/>
            </p:custDataLst>
          </p:nvPr>
        </p:nvPicPr>
        <p:blipFill>
          <a:blip r:embed="rId2"/>
          <a:srcRect b="18216"/>
          <a:stretch>
            <a:fillRect/>
          </a:stretch>
        </p:blipFill>
        <p:spPr>
          <a:xfrm>
            <a:off x="407670" y="1501140"/>
            <a:ext cx="3327400" cy="3105150"/>
          </a:xfrm>
          <a:prstGeom prst="rect">
            <a:avLst/>
          </a:prstGeom>
        </p:spPr>
      </p:pic>
      <p:sp>
        <p:nvSpPr>
          <p:cNvPr id="10" name="矩形 9"/>
          <p:cNvSpPr/>
          <p:nvPr/>
        </p:nvSpPr>
        <p:spPr>
          <a:xfrm>
            <a:off x="1127760" y="1905000"/>
            <a:ext cx="2059940" cy="19939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1" name="图片 100"/>
          <p:cNvPicPr/>
          <p:nvPr>
            <p:custDataLst>
              <p:tags r:id="rId3"/>
            </p:custDataLst>
          </p:nvPr>
        </p:nvPicPr>
        <p:blipFill>
          <a:blip r:embed="rId4"/>
          <a:srcRect b="7931"/>
          <a:stretch>
            <a:fillRect/>
          </a:stretch>
        </p:blipFill>
        <p:spPr>
          <a:xfrm>
            <a:off x="4001770" y="1207770"/>
            <a:ext cx="7062470" cy="3448685"/>
          </a:xfrm>
          <a:prstGeom prst="rect">
            <a:avLst/>
          </a:prstGeom>
          <a:noFill/>
          <a:ln w="9525">
            <a:noFill/>
          </a:ln>
        </p:spPr>
      </p:pic>
      <p:sp>
        <p:nvSpPr>
          <p:cNvPr id="11" name="文本框 10"/>
          <p:cNvSpPr txBox="1"/>
          <p:nvPr>
            <p:custDataLst>
              <p:tags r:id="rId5"/>
            </p:custDataLst>
          </p:nvPr>
        </p:nvSpPr>
        <p:spPr>
          <a:xfrm>
            <a:off x="1127760" y="5323840"/>
            <a:ext cx="9936480" cy="1238885"/>
          </a:xfrm>
          <a:prstGeom prst="rect">
            <a:avLst/>
          </a:prstGeom>
          <a:noFill/>
        </p:spPr>
        <p:txBody>
          <a:bodyPr wrap="square" rtlCol="0">
            <a:noAutofit/>
          </a:bodyPr>
          <a:p>
            <a:pPr indent="0" algn="just">
              <a:lnSpc>
                <a:spcPct val="150000"/>
              </a:lnSpc>
              <a:buFont typeface="Arial" panose="020B0604020202020204" pitchFamily="34" charset="0"/>
              <a:buNone/>
            </a:pPr>
            <a:r>
              <a:rPr lang="en-US" altLang="zh-CN" sz="1600"/>
              <a:t>        </a:t>
            </a:r>
            <a:r>
              <a:rPr lang="zh-CN" altLang="en-US" sz="1600"/>
              <a:t>高动态范围图像的动态范围</a:t>
            </a:r>
            <a:r>
              <a:rPr lang="zh-CN" altLang="en-US" sz="1600"/>
              <a:t>控制算法</a:t>
            </a:r>
            <a:r>
              <a:rPr lang="en-US" altLang="zh-CN" sz="1600"/>
              <a:t>(</a:t>
            </a:r>
            <a:r>
              <a:rPr lang="zh-CN" altLang="en-US" sz="1600"/>
              <a:t>拍照</a:t>
            </a:r>
            <a:r>
              <a:rPr lang="en-US" altLang="zh-CN" sz="1600"/>
              <a:t>)</a:t>
            </a:r>
            <a:r>
              <a:rPr lang="zh-CN" altLang="en-US" sz="1600"/>
              <a:t>用</a:t>
            </a:r>
            <a:r>
              <a:rPr lang="en-US" altLang="zh-CN" sz="1600"/>
              <a:t>ai</a:t>
            </a:r>
            <a:r>
              <a:rPr lang="zh-CN" altLang="en-US" sz="1600"/>
              <a:t>算法完成，通过实验动态范围调整过程的颜色一致性，采用相对</a:t>
            </a:r>
            <a:r>
              <a:rPr lang="zh-CN" altLang="en-US" sz="1600"/>
              <a:t>较好的</a:t>
            </a:r>
            <a:r>
              <a:rPr lang="en-US" altLang="zh-CN" sz="1600"/>
              <a:t>iCAM06</a:t>
            </a:r>
            <a:r>
              <a:rPr lang="zh-CN" altLang="en-US" sz="1600"/>
              <a:t>算子《iCAM06: A refifined image appearance model for HDR image rendering》生成</a:t>
            </a:r>
            <a:r>
              <a:rPr lang="en-US" altLang="zh-CN" sz="1600"/>
              <a:t>tmo</a:t>
            </a:r>
            <a:r>
              <a:rPr lang="zh-CN" altLang="en-US" sz="1600"/>
              <a:t>的</a:t>
            </a:r>
            <a:r>
              <a:rPr lang="en-US" altLang="zh-CN" sz="1600"/>
              <a:t>gt</a:t>
            </a:r>
            <a:r>
              <a:rPr lang="zh-CN" altLang="en-US" sz="1600"/>
              <a:t>，在人脸、蓝天、夕阳等场景单独调整</a:t>
            </a:r>
            <a:r>
              <a:rPr lang="en-US" altLang="zh-CN" sz="1600"/>
              <a:t>drc</a:t>
            </a:r>
            <a:r>
              <a:rPr lang="zh-CN" altLang="en-US" sz="1600"/>
              <a:t>的效果，然后用网络进行</a:t>
            </a:r>
            <a:r>
              <a:rPr lang="zh-CN" altLang="en-US" sz="1600"/>
              <a:t>学习。</a:t>
            </a:r>
            <a:endParaRPr lang="zh-CN" altLang="en-US" sz="1600"/>
          </a:p>
        </p:txBody>
      </p:sp>
      <p:sp>
        <p:nvSpPr>
          <p:cNvPr id="12" name="文本框 11"/>
          <p:cNvSpPr txBox="1"/>
          <p:nvPr>
            <p:custDataLst>
              <p:tags r:id="rId6"/>
            </p:custDataLst>
          </p:nvPr>
        </p:nvSpPr>
        <p:spPr>
          <a:xfrm>
            <a:off x="591185" y="4795520"/>
            <a:ext cx="3475990" cy="607695"/>
          </a:xfrm>
          <a:prstGeom prst="rect">
            <a:avLst/>
          </a:prstGeom>
          <a:noFill/>
        </p:spPr>
        <p:txBody>
          <a:bodyPr wrap="square" rtlCol="0">
            <a:noAutofit/>
          </a:bodyPr>
          <a:p>
            <a:r>
              <a:rPr lang="zh-CN" altLang="en-US" sz="1200"/>
              <a:t>《</a:t>
            </a:r>
            <a:r>
              <a:rPr lang="en-US" altLang="zh-CN" sz="1200"/>
              <a:t>Which Tone-Mapping Operator Is the Best? A Comparative Study of Perceptual Quality</a:t>
            </a:r>
            <a:r>
              <a:rPr lang="zh-CN" altLang="en-US" sz="1200"/>
              <a:t>》</a:t>
            </a:r>
            <a:endParaRPr lang="zh-CN" altLang="en-US" sz="1200"/>
          </a:p>
        </p:txBody>
      </p:sp>
      <p:sp>
        <p:nvSpPr>
          <p:cNvPr id="13" name="文本框 12"/>
          <p:cNvSpPr txBox="1"/>
          <p:nvPr>
            <p:custDataLst>
              <p:tags r:id="rId7"/>
            </p:custDataLst>
          </p:nvPr>
        </p:nvSpPr>
        <p:spPr>
          <a:xfrm>
            <a:off x="6839585" y="4906010"/>
            <a:ext cx="1895475" cy="298450"/>
          </a:xfrm>
          <a:prstGeom prst="rect">
            <a:avLst/>
          </a:prstGeom>
          <a:noFill/>
        </p:spPr>
        <p:txBody>
          <a:bodyPr wrap="square" rtlCol="0">
            <a:noAutofit/>
          </a:bodyPr>
          <a:p>
            <a:r>
              <a:rPr lang="en-US" sz="1400"/>
              <a:t>iCAM06</a:t>
            </a:r>
            <a:r>
              <a:rPr lang="zh-CN" altLang="en-US" sz="1400"/>
              <a:t>色调映射算子</a:t>
            </a:r>
            <a:endParaRPr lang="zh-CN" altLang="en-US"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p:nvPr>
            <p:ph type="title"/>
          </p:nvPr>
        </p:nvSpPr>
        <p:spPr>
          <a:xfrm>
            <a:off x="332740" y="165735"/>
            <a:ext cx="3859530" cy="617855"/>
          </a:xfrm>
        </p:spPr>
        <p:txBody>
          <a:bodyPr/>
          <a:p>
            <a:r>
              <a:rPr lang="zh-CN" altLang="en-US"/>
              <a:t>亮度</a:t>
            </a:r>
            <a:r>
              <a:rPr lang="en-US"/>
              <a:t>-</a:t>
            </a:r>
            <a:r>
              <a:rPr lang="zh-CN" altLang="en-US"/>
              <a:t>颜色</a:t>
            </a:r>
            <a:endParaRPr lang="zh-CN" altLang="en-US"/>
          </a:p>
        </p:txBody>
      </p:sp>
      <p:sp>
        <p:nvSpPr>
          <p:cNvPr id="11" name="文本框 10"/>
          <p:cNvSpPr txBox="1"/>
          <p:nvPr>
            <p:custDataLst>
              <p:tags r:id="rId1"/>
            </p:custDataLst>
          </p:nvPr>
        </p:nvSpPr>
        <p:spPr>
          <a:xfrm>
            <a:off x="1127760" y="5055235"/>
            <a:ext cx="9936480" cy="1427480"/>
          </a:xfrm>
          <a:prstGeom prst="rect">
            <a:avLst/>
          </a:prstGeom>
          <a:noFill/>
        </p:spPr>
        <p:txBody>
          <a:bodyPr wrap="square" rtlCol="0">
            <a:noAutofit/>
          </a:bodyPr>
          <a:p>
            <a:pPr indent="0" algn="just">
              <a:lnSpc>
                <a:spcPct val="150000"/>
              </a:lnSpc>
              <a:buFont typeface="Arial" panose="020B0604020202020204" pitchFamily="34" charset="0"/>
              <a:buNone/>
            </a:pPr>
            <a:r>
              <a:rPr lang="en-US" altLang="zh-CN" sz="1600"/>
              <a:t>        </a:t>
            </a:r>
            <a:r>
              <a:rPr lang="zh-CN" altLang="en-US" sz="1600"/>
              <a:t>高亮区域颜色矫正后处理算法落地方案：基于《Color Correction for Tone Reproduction》论文中的方案，在</a:t>
            </a:r>
            <a:r>
              <a:rPr lang="en-US" altLang="zh-CN" sz="1600"/>
              <a:t>ICH</a:t>
            </a:r>
            <a:r>
              <a:rPr lang="zh-CN" altLang="en-US" sz="1600"/>
              <a:t>颜色空间，利用调整前后的亮度和色度计算新的比较符合感官一致性的饱和度和色度。仅对色度变化大的高亮蓝色、红色、绿色进行调整，开放调整幅度参数给调试同学，落地方案申请专利。</a:t>
            </a:r>
            <a:endParaRPr lang="zh-CN" altLang="en-US" sz="1600"/>
          </a:p>
        </p:txBody>
      </p:sp>
      <p:sp>
        <p:nvSpPr>
          <p:cNvPr id="13" name="文本框 12"/>
          <p:cNvSpPr txBox="1"/>
          <p:nvPr>
            <p:custDataLst>
              <p:tags r:id="rId2"/>
            </p:custDataLst>
          </p:nvPr>
        </p:nvSpPr>
        <p:spPr>
          <a:xfrm>
            <a:off x="924560" y="4371975"/>
            <a:ext cx="1972945" cy="298450"/>
          </a:xfrm>
          <a:prstGeom prst="rect">
            <a:avLst/>
          </a:prstGeom>
          <a:noFill/>
        </p:spPr>
        <p:txBody>
          <a:bodyPr wrap="square" rtlCol="0">
            <a:noAutofit/>
          </a:bodyPr>
          <a:p>
            <a:r>
              <a:rPr lang="zh-CN" altLang="en-US" sz="1400"/>
              <a:t>蓝色、红色</a:t>
            </a:r>
            <a:r>
              <a:rPr lang="zh-CN" altLang="en-US" sz="1400"/>
              <a:t>的色相</a:t>
            </a:r>
            <a:r>
              <a:rPr lang="zh-CN" altLang="en-US" sz="1400"/>
              <a:t>偏移</a:t>
            </a:r>
            <a:endParaRPr lang="zh-CN" altLang="en-US" sz="1400"/>
          </a:p>
        </p:txBody>
      </p:sp>
      <p:pic>
        <p:nvPicPr>
          <p:cNvPr id="5" name="图片 4"/>
          <p:cNvPicPr>
            <a:picLocks noChangeAspect="1"/>
          </p:cNvPicPr>
          <p:nvPr>
            <p:custDataLst>
              <p:tags r:id="rId3"/>
            </p:custDataLst>
          </p:nvPr>
        </p:nvPicPr>
        <p:blipFill>
          <a:blip r:embed="rId4"/>
          <a:stretch>
            <a:fillRect/>
          </a:stretch>
        </p:blipFill>
        <p:spPr>
          <a:xfrm>
            <a:off x="626110" y="1572260"/>
            <a:ext cx="2570480" cy="2414905"/>
          </a:xfrm>
          <a:prstGeom prst="rect">
            <a:avLst/>
          </a:prstGeom>
        </p:spPr>
      </p:pic>
      <p:pic>
        <p:nvPicPr>
          <p:cNvPr id="2" name="图片 1"/>
          <p:cNvPicPr>
            <a:picLocks noChangeAspect="1"/>
          </p:cNvPicPr>
          <p:nvPr>
            <p:custDataLst>
              <p:tags r:id="rId5"/>
            </p:custDataLst>
          </p:nvPr>
        </p:nvPicPr>
        <p:blipFill>
          <a:blip r:embed="rId6"/>
          <a:stretch>
            <a:fillRect/>
          </a:stretch>
        </p:blipFill>
        <p:spPr>
          <a:xfrm>
            <a:off x="3321685" y="1721485"/>
            <a:ext cx="4343400" cy="2018665"/>
          </a:xfrm>
          <a:prstGeom prst="rect">
            <a:avLst/>
          </a:prstGeom>
        </p:spPr>
      </p:pic>
      <p:pic>
        <p:nvPicPr>
          <p:cNvPr id="103" name="图片 102"/>
          <p:cNvPicPr/>
          <p:nvPr>
            <p:custDataLst>
              <p:tags r:id="rId7"/>
            </p:custDataLst>
          </p:nvPr>
        </p:nvPicPr>
        <p:blipFill>
          <a:blip r:embed="rId8"/>
          <a:srcRect l="52126" t="6923" b="9162"/>
          <a:stretch>
            <a:fillRect/>
          </a:stretch>
        </p:blipFill>
        <p:spPr>
          <a:xfrm>
            <a:off x="8100695" y="1572260"/>
            <a:ext cx="2887345" cy="2537460"/>
          </a:xfrm>
          <a:prstGeom prst="rect">
            <a:avLst/>
          </a:prstGeom>
          <a:noFill/>
          <a:ln w="9525">
            <a:noFill/>
          </a:ln>
        </p:spPr>
      </p:pic>
      <p:sp>
        <p:nvSpPr>
          <p:cNvPr id="6" name="文本框 5"/>
          <p:cNvSpPr txBox="1"/>
          <p:nvPr>
            <p:custDataLst>
              <p:tags r:id="rId9"/>
            </p:custDataLst>
          </p:nvPr>
        </p:nvSpPr>
        <p:spPr>
          <a:xfrm>
            <a:off x="5133340" y="4371975"/>
            <a:ext cx="958215" cy="298450"/>
          </a:xfrm>
          <a:prstGeom prst="rect">
            <a:avLst/>
          </a:prstGeom>
          <a:noFill/>
        </p:spPr>
        <p:txBody>
          <a:bodyPr wrap="square" rtlCol="0">
            <a:noAutofit/>
          </a:bodyPr>
          <a:p>
            <a:r>
              <a:rPr lang="en-US" altLang="zh-CN" sz="1400"/>
              <a:t>ICH</a:t>
            </a:r>
            <a:r>
              <a:rPr lang="zh-CN" altLang="en-US" sz="1400"/>
              <a:t>空间</a:t>
            </a:r>
            <a:endParaRPr lang="zh-CN" altLang="en-US" sz="1400"/>
          </a:p>
        </p:txBody>
      </p:sp>
      <p:sp>
        <p:nvSpPr>
          <p:cNvPr id="10" name="文本框 9"/>
          <p:cNvSpPr txBox="1"/>
          <p:nvPr>
            <p:custDataLst>
              <p:tags r:id="rId10"/>
            </p:custDataLst>
          </p:nvPr>
        </p:nvSpPr>
        <p:spPr>
          <a:xfrm>
            <a:off x="9010650" y="4371975"/>
            <a:ext cx="958215" cy="298450"/>
          </a:xfrm>
          <a:prstGeom prst="rect">
            <a:avLst/>
          </a:prstGeom>
          <a:noFill/>
        </p:spPr>
        <p:txBody>
          <a:bodyPr wrap="square" rtlCol="0">
            <a:noAutofit/>
          </a:bodyPr>
          <a:p>
            <a:endParaRPr lang="zh-CN" altLang="en-US" sz="1400"/>
          </a:p>
        </p:txBody>
      </p:sp>
      <p:sp>
        <p:nvSpPr>
          <p:cNvPr id="12" name="文本框 11"/>
          <p:cNvSpPr txBox="1"/>
          <p:nvPr>
            <p:custDataLst>
              <p:tags r:id="rId11"/>
            </p:custDataLst>
          </p:nvPr>
        </p:nvSpPr>
        <p:spPr>
          <a:xfrm>
            <a:off x="7927975" y="4371975"/>
            <a:ext cx="3423920" cy="298450"/>
          </a:xfrm>
          <a:prstGeom prst="rect">
            <a:avLst/>
          </a:prstGeom>
          <a:noFill/>
        </p:spPr>
        <p:txBody>
          <a:bodyPr wrap="square" rtlCol="0">
            <a:noAutofit/>
          </a:bodyPr>
          <a:p>
            <a:r>
              <a:rPr lang="zh-CN" altLang="en-US" sz="1400">
                <a:sym typeface="+mn-ea"/>
              </a:rPr>
              <a:t>《Color Correction for Tone Reproduction》</a:t>
            </a:r>
            <a:endParaRPr lang="zh-CN" altLang="en-US" sz="1400"/>
          </a:p>
        </p:txBody>
      </p:sp>
      <p:cxnSp>
        <p:nvCxnSpPr>
          <p:cNvPr id="14" name="直接箭头连接符 13"/>
          <p:cNvCxnSpPr/>
          <p:nvPr/>
        </p:nvCxnSpPr>
        <p:spPr>
          <a:xfrm>
            <a:off x="9896475" y="2415540"/>
            <a:ext cx="6985" cy="72834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9071610" y="2416810"/>
            <a:ext cx="817245" cy="669290"/>
          </a:xfrm>
          <a:prstGeom prst="straightConnector1">
            <a:avLst/>
          </a:prstGeom>
          <a:ln w="28575">
            <a:gradFill>
              <a:gsLst>
                <a:gs pos="0">
                  <a:srgbClr val="14CD68"/>
                </a:gs>
                <a:gs pos="100000">
                  <a:srgbClr val="0B6E38"/>
                </a:gs>
              </a:gsLst>
            </a:gra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p:nvPr>
            <p:ph type="title"/>
          </p:nvPr>
        </p:nvSpPr>
        <p:spPr>
          <a:xfrm>
            <a:off x="332740" y="165735"/>
            <a:ext cx="3859530" cy="617855"/>
          </a:xfrm>
        </p:spPr>
        <p:txBody>
          <a:bodyPr/>
          <a:p>
            <a:r>
              <a:rPr lang="zh-CN" altLang="en-US"/>
              <a:t>人眼颜色</a:t>
            </a:r>
            <a:r>
              <a:rPr lang="zh-CN" altLang="en-US"/>
              <a:t>适应</a:t>
            </a:r>
            <a:endParaRPr lang="zh-CN" altLang="en-US"/>
          </a:p>
        </p:txBody>
      </p:sp>
      <p:sp>
        <p:nvSpPr>
          <p:cNvPr id="11" name="文本框 10"/>
          <p:cNvSpPr txBox="1"/>
          <p:nvPr>
            <p:custDataLst>
              <p:tags r:id="rId1"/>
            </p:custDataLst>
          </p:nvPr>
        </p:nvSpPr>
        <p:spPr>
          <a:xfrm>
            <a:off x="1127760" y="4784725"/>
            <a:ext cx="9936480" cy="1427480"/>
          </a:xfrm>
          <a:prstGeom prst="rect">
            <a:avLst/>
          </a:prstGeom>
          <a:noFill/>
        </p:spPr>
        <p:txBody>
          <a:bodyPr wrap="square" rtlCol="0">
            <a:noAutofit/>
          </a:bodyPr>
          <a:p>
            <a:pPr indent="0" algn="just">
              <a:lnSpc>
                <a:spcPct val="150000"/>
              </a:lnSpc>
              <a:buFont typeface="Arial" panose="020B0604020202020204" pitchFamily="34" charset="0"/>
              <a:buNone/>
            </a:pPr>
            <a:r>
              <a:rPr lang="en-US" altLang="zh-CN" sz="1600"/>
              <a:t>       </a:t>
            </a:r>
            <a:r>
              <a:rPr lang="zh-CN" altLang="en-US" sz="1600"/>
              <a:t>人眼的视锥细胞、视杆细胞反应机制导致了人对颜色的恒常性，这是一种不完全的白平衡，根据背景亮度、光源色温、适应场亮度等因素的不同，人眼白平衡的程度也不同。如在亮度适中的</a:t>
            </a:r>
            <a:r>
              <a:rPr lang="zh-CN" altLang="en-US" sz="1600"/>
              <a:t>比较暖黄的光源下，人眼不能完全把白平衡做白，还是会感觉得到光是</a:t>
            </a:r>
            <a:r>
              <a:rPr lang="zh-CN" altLang="en-US" sz="1600"/>
              <a:t>偏黄</a:t>
            </a:r>
            <a:r>
              <a:rPr lang="zh-CN" altLang="en-US" sz="1600"/>
              <a:t>的。</a:t>
            </a:r>
            <a:endParaRPr lang="zh-CN" altLang="en-US" sz="1600"/>
          </a:p>
        </p:txBody>
      </p:sp>
      <p:sp>
        <p:nvSpPr>
          <p:cNvPr id="10" name="文本框 9"/>
          <p:cNvSpPr txBox="1"/>
          <p:nvPr>
            <p:custDataLst>
              <p:tags r:id="rId2"/>
            </p:custDataLst>
          </p:nvPr>
        </p:nvSpPr>
        <p:spPr>
          <a:xfrm>
            <a:off x="9010650" y="4371975"/>
            <a:ext cx="958215" cy="298450"/>
          </a:xfrm>
          <a:prstGeom prst="rect">
            <a:avLst/>
          </a:prstGeom>
          <a:noFill/>
        </p:spPr>
        <p:txBody>
          <a:bodyPr wrap="square" rtlCol="0">
            <a:noAutofit/>
          </a:bodyPr>
          <a:p>
            <a:endParaRPr lang="zh-CN" altLang="en-US" sz="1400"/>
          </a:p>
        </p:txBody>
      </p:sp>
      <p:pic>
        <p:nvPicPr>
          <p:cNvPr id="7" name="图片 6"/>
          <p:cNvPicPr>
            <a:picLocks noChangeAspect="1"/>
          </p:cNvPicPr>
          <p:nvPr>
            <p:custDataLst>
              <p:tags r:id="rId3"/>
            </p:custDataLst>
          </p:nvPr>
        </p:nvPicPr>
        <p:blipFill>
          <a:blip r:embed="rId4"/>
          <a:srcRect b="19415"/>
          <a:stretch>
            <a:fillRect/>
          </a:stretch>
        </p:blipFill>
        <p:spPr>
          <a:xfrm>
            <a:off x="1127760" y="1406525"/>
            <a:ext cx="4374515" cy="1877060"/>
          </a:xfrm>
          <a:prstGeom prst="rect">
            <a:avLst/>
          </a:prstGeom>
        </p:spPr>
      </p:pic>
      <p:sp>
        <p:nvSpPr>
          <p:cNvPr id="19" name="右箭头 18"/>
          <p:cNvSpPr/>
          <p:nvPr>
            <p:custDataLst>
              <p:tags r:id="rId5"/>
            </p:custDataLst>
          </p:nvPr>
        </p:nvSpPr>
        <p:spPr>
          <a:xfrm rot="16200000">
            <a:off x="3215005" y="3386455"/>
            <a:ext cx="41910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custDataLst>
              <p:tags r:id="rId6"/>
            </p:custDataLst>
          </p:nvPr>
        </p:nvSpPr>
        <p:spPr>
          <a:xfrm>
            <a:off x="2823845" y="3827145"/>
            <a:ext cx="1200785" cy="298450"/>
          </a:xfrm>
          <a:prstGeom prst="rect">
            <a:avLst/>
          </a:prstGeom>
          <a:noFill/>
        </p:spPr>
        <p:txBody>
          <a:bodyPr wrap="square" rtlCol="0">
            <a:noAutofit/>
          </a:bodyPr>
          <a:p>
            <a:r>
              <a:rPr lang="zh-CN" altLang="en-US" sz="1400"/>
              <a:t>白平衡到</a:t>
            </a:r>
            <a:r>
              <a:rPr lang="en-US" altLang="zh-CN" sz="1400"/>
              <a:t>D65</a:t>
            </a:r>
            <a:endParaRPr lang="en-US" altLang="zh-CN" sz="1400"/>
          </a:p>
        </p:txBody>
      </p:sp>
      <p:sp>
        <p:nvSpPr>
          <p:cNvPr id="8" name="右箭头 7"/>
          <p:cNvSpPr/>
          <p:nvPr>
            <p:custDataLst>
              <p:tags r:id="rId7"/>
            </p:custDataLst>
          </p:nvPr>
        </p:nvSpPr>
        <p:spPr>
          <a:xfrm rot="16200000">
            <a:off x="1744980" y="3386455"/>
            <a:ext cx="41910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custDataLst>
              <p:tags r:id="rId8"/>
            </p:custDataLst>
          </p:nvPr>
        </p:nvSpPr>
        <p:spPr>
          <a:xfrm>
            <a:off x="1475105" y="3768090"/>
            <a:ext cx="958215" cy="298450"/>
          </a:xfrm>
          <a:prstGeom prst="rect">
            <a:avLst/>
          </a:prstGeom>
          <a:noFill/>
        </p:spPr>
        <p:txBody>
          <a:bodyPr wrap="square" rtlCol="0">
            <a:noAutofit/>
          </a:bodyPr>
          <a:p>
            <a:r>
              <a:rPr lang="zh-CN" altLang="en-US" sz="1400"/>
              <a:t>光源色温</a:t>
            </a:r>
            <a:endParaRPr lang="zh-CN" altLang="en-US" sz="1400"/>
          </a:p>
        </p:txBody>
      </p:sp>
      <p:sp>
        <p:nvSpPr>
          <p:cNvPr id="17" name="右箭头 16"/>
          <p:cNvSpPr/>
          <p:nvPr>
            <p:custDataLst>
              <p:tags r:id="rId9"/>
            </p:custDataLst>
          </p:nvPr>
        </p:nvSpPr>
        <p:spPr>
          <a:xfrm rot="16200000">
            <a:off x="2249805" y="3644265"/>
            <a:ext cx="93472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custDataLst>
              <p:tags r:id="rId10"/>
            </p:custDataLst>
          </p:nvPr>
        </p:nvSpPr>
        <p:spPr>
          <a:xfrm>
            <a:off x="2123440" y="4305935"/>
            <a:ext cx="1312545" cy="298450"/>
          </a:xfrm>
          <a:prstGeom prst="rect">
            <a:avLst/>
          </a:prstGeom>
          <a:noFill/>
        </p:spPr>
        <p:txBody>
          <a:bodyPr wrap="square" rtlCol="0">
            <a:noAutofit/>
          </a:bodyPr>
          <a:p>
            <a:r>
              <a:rPr lang="zh-CN" altLang="en-US" sz="1400"/>
              <a:t>人的感知色温</a:t>
            </a:r>
            <a:endParaRPr lang="zh-CN" altLang="en-US" sz="1400"/>
          </a:p>
        </p:txBody>
      </p:sp>
      <p:pic>
        <p:nvPicPr>
          <p:cNvPr id="104" name="图片 103"/>
          <p:cNvPicPr/>
          <p:nvPr>
            <p:custDataLst>
              <p:tags r:id="rId11"/>
            </p:custDataLst>
          </p:nvPr>
        </p:nvPicPr>
        <p:blipFill>
          <a:blip r:embed="rId12"/>
          <a:stretch>
            <a:fillRect/>
          </a:stretch>
        </p:blipFill>
        <p:spPr>
          <a:xfrm>
            <a:off x="6155690" y="1512570"/>
            <a:ext cx="4672965" cy="2613025"/>
          </a:xfrm>
          <a:prstGeom prst="rect">
            <a:avLst/>
          </a:prstGeom>
          <a:noFill/>
          <a:ln w="9525">
            <a:noFill/>
          </a:ln>
        </p:spPr>
      </p:pic>
      <p:sp>
        <p:nvSpPr>
          <p:cNvPr id="22" name="文本框 21"/>
          <p:cNvSpPr txBox="1"/>
          <p:nvPr>
            <p:custDataLst>
              <p:tags r:id="rId13"/>
            </p:custDataLst>
          </p:nvPr>
        </p:nvSpPr>
        <p:spPr>
          <a:xfrm>
            <a:off x="7366635" y="4305935"/>
            <a:ext cx="2602230" cy="298450"/>
          </a:xfrm>
          <a:prstGeom prst="rect">
            <a:avLst/>
          </a:prstGeom>
          <a:noFill/>
        </p:spPr>
        <p:txBody>
          <a:bodyPr wrap="square" rtlCol="0">
            <a:noAutofit/>
          </a:bodyPr>
          <a:p>
            <a:r>
              <a:rPr lang="zh-CN" altLang="en-US" sz="1400"/>
              <a:t>视觉细胞的颜色感知</a:t>
            </a:r>
            <a:r>
              <a:rPr lang="zh-CN" altLang="en-US" sz="1400"/>
              <a:t>属性变化</a:t>
            </a:r>
            <a:endParaRPr lang="zh-CN" alt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custDataLst>
              <p:tags r:id="rId1"/>
            </p:custDataLst>
          </p:nvPr>
        </p:nvPicPr>
        <p:blipFill>
          <a:blip r:embed="rId2"/>
          <a:srcRect t="1781"/>
          <a:stretch>
            <a:fillRect/>
          </a:stretch>
        </p:blipFill>
        <p:spPr>
          <a:xfrm>
            <a:off x="1663065" y="930275"/>
            <a:ext cx="4209415" cy="3677285"/>
          </a:xfrm>
          <a:prstGeom prst="rect">
            <a:avLst/>
          </a:prstGeom>
        </p:spPr>
      </p:pic>
      <p:sp>
        <p:nvSpPr>
          <p:cNvPr id="9" name="标题 8"/>
          <p:cNvSpPr/>
          <p:nvPr>
            <p:ph type="title"/>
          </p:nvPr>
        </p:nvSpPr>
        <p:spPr>
          <a:xfrm>
            <a:off x="332740" y="165735"/>
            <a:ext cx="3859530" cy="617855"/>
          </a:xfrm>
        </p:spPr>
        <p:txBody>
          <a:bodyPr/>
          <a:p>
            <a:r>
              <a:rPr lang="zh-CN" altLang="en-US"/>
              <a:t>人眼颜色</a:t>
            </a:r>
            <a:r>
              <a:rPr lang="zh-CN" altLang="en-US"/>
              <a:t>适应</a:t>
            </a:r>
            <a:endParaRPr lang="zh-CN" altLang="en-US"/>
          </a:p>
        </p:txBody>
      </p:sp>
      <p:sp>
        <p:nvSpPr>
          <p:cNvPr id="11" name="文本框 10"/>
          <p:cNvSpPr txBox="1"/>
          <p:nvPr>
            <p:custDataLst>
              <p:tags r:id="rId3"/>
            </p:custDataLst>
          </p:nvPr>
        </p:nvSpPr>
        <p:spPr>
          <a:xfrm>
            <a:off x="1149985" y="4607560"/>
            <a:ext cx="9559290" cy="2038350"/>
          </a:xfrm>
          <a:prstGeom prst="rect">
            <a:avLst/>
          </a:prstGeom>
          <a:noFill/>
        </p:spPr>
        <p:txBody>
          <a:bodyPr wrap="square" rtlCol="0">
            <a:noAutofit/>
          </a:bodyPr>
          <a:p>
            <a:pPr indent="0" algn="just">
              <a:lnSpc>
                <a:spcPct val="150000"/>
              </a:lnSpc>
              <a:buFont typeface="Arial" panose="020B0604020202020204" pitchFamily="34" charset="0"/>
              <a:buNone/>
            </a:pPr>
            <a:r>
              <a:rPr lang="en-US" altLang="zh-CN" sz="1600"/>
              <a:t>        </a:t>
            </a:r>
            <a:r>
              <a:rPr lang="zh-CN" altLang="en-US" sz="1600"/>
              <a:t>人眼颜色适应机制的落地方案：基于《Factors of Incomplete Adaptation for Color Reproduction Considering</a:t>
            </a:r>
            <a:r>
              <a:rPr lang="en-US" altLang="zh-CN" sz="1600"/>
              <a:t> </a:t>
            </a:r>
            <a:r>
              <a:rPr lang="zh-CN" altLang="en-US" sz="1600"/>
              <a:t>Subjective White Point Shift for Varying Illuminant》论文中所述的适应程度计算方法，把不同观察条件下的适应程度计算为色温和色偏差值的偏移量，如</a:t>
            </a:r>
            <a:r>
              <a:rPr lang="zh-CN" altLang="en-US" sz="1600"/>
              <a:t>左图，然后在</a:t>
            </a:r>
            <a:r>
              <a:rPr lang="en-US" altLang="zh-CN" sz="1600"/>
              <a:t>AWB</a:t>
            </a:r>
            <a:r>
              <a:rPr lang="zh-CN" altLang="en-US" sz="1600"/>
              <a:t>做白之后，根据计算结果把色温和色偏差值再做调整，可调试调整幅度。通过</a:t>
            </a:r>
            <a:r>
              <a:rPr lang="en-US" altLang="zh-CN" sz="1600"/>
              <a:t>ccm</a:t>
            </a:r>
            <a:r>
              <a:rPr lang="zh-CN" altLang="en-US" sz="1600"/>
              <a:t>之后再乘一个全局的</a:t>
            </a:r>
            <a:r>
              <a:rPr lang="en-US" altLang="zh-CN" sz="1600"/>
              <a:t>3*3</a:t>
            </a:r>
            <a:r>
              <a:rPr lang="zh-CN" altLang="en-US" sz="1600"/>
              <a:t>矩阵实现。</a:t>
            </a:r>
            <a:endParaRPr lang="zh-CN" altLang="en-US" sz="1600"/>
          </a:p>
        </p:txBody>
      </p:sp>
      <p:sp>
        <p:nvSpPr>
          <p:cNvPr id="10" name="文本框 9"/>
          <p:cNvSpPr txBox="1"/>
          <p:nvPr>
            <p:custDataLst>
              <p:tags r:id="rId4"/>
            </p:custDataLst>
          </p:nvPr>
        </p:nvSpPr>
        <p:spPr>
          <a:xfrm>
            <a:off x="9010650" y="4371975"/>
            <a:ext cx="958215" cy="298450"/>
          </a:xfrm>
          <a:prstGeom prst="rect">
            <a:avLst/>
          </a:prstGeom>
          <a:noFill/>
        </p:spPr>
        <p:txBody>
          <a:bodyPr wrap="square" rtlCol="0">
            <a:noAutofit/>
          </a:bodyPr>
          <a:p>
            <a:endParaRPr lang="zh-CN" altLang="en-US" sz="1400"/>
          </a:p>
        </p:txBody>
      </p:sp>
      <p:pic>
        <p:nvPicPr>
          <p:cNvPr id="4" name="图片 3"/>
          <p:cNvPicPr>
            <a:picLocks noChangeAspect="1"/>
          </p:cNvPicPr>
          <p:nvPr>
            <p:custDataLst>
              <p:tags r:id="rId5"/>
            </p:custDataLst>
          </p:nvPr>
        </p:nvPicPr>
        <p:blipFill>
          <a:blip r:embed="rId6"/>
          <a:stretch>
            <a:fillRect/>
          </a:stretch>
        </p:blipFill>
        <p:spPr>
          <a:xfrm>
            <a:off x="6019800" y="1289050"/>
            <a:ext cx="4116705" cy="2758440"/>
          </a:xfrm>
          <a:prstGeom prst="rect">
            <a:avLst/>
          </a:prstGeom>
        </p:spPr>
      </p:pic>
      <p:sp>
        <p:nvSpPr>
          <p:cNvPr id="13" name="文本框 12"/>
          <p:cNvSpPr txBox="1"/>
          <p:nvPr>
            <p:custDataLst>
              <p:tags r:id="rId7"/>
            </p:custDataLst>
          </p:nvPr>
        </p:nvSpPr>
        <p:spPr>
          <a:xfrm>
            <a:off x="7141845" y="4145280"/>
            <a:ext cx="2384425" cy="298450"/>
          </a:xfrm>
          <a:prstGeom prst="rect">
            <a:avLst/>
          </a:prstGeom>
          <a:noFill/>
        </p:spPr>
        <p:txBody>
          <a:bodyPr wrap="square" rtlCol="0">
            <a:noAutofit/>
          </a:bodyPr>
          <a:p>
            <a:r>
              <a:rPr lang="zh-CN" altLang="en-US" sz="1400"/>
              <a:t>适应度</a:t>
            </a:r>
            <a:r>
              <a:rPr lang="en-US" altLang="zh-CN" sz="1400"/>
              <a:t>D</a:t>
            </a:r>
            <a:r>
              <a:rPr lang="zh-CN" altLang="en-US" sz="1400"/>
              <a:t>参数与亮度的</a:t>
            </a:r>
            <a:r>
              <a:rPr lang="zh-CN" altLang="en-US" sz="1400"/>
              <a:t>关系</a:t>
            </a:r>
            <a:endParaRPr lang="zh-CN"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p:nvPr>
            <p:ph type="title"/>
          </p:nvPr>
        </p:nvSpPr>
        <p:spPr>
          <a:xfrm>
            <a:off x="332740" y="165735"/>
            <a:ext cx="3859530" cy="617855"/>
          </a:xfrm>
        </p:spPr>
        <p:txBody>
          <a:bodyPr/>
          <a:p>
            <a:r>
              <a:rPr lang="zh-CN" altLang="en-US"/>
              <a:t>主观颜色</a:t>
            </a:r>
            <a:r>
              <a:rPr lang="zh-CN" altLang="en-US"/>
              <a:t>倾向性</a:t>
            </a:r>
            <a:endParaRPr lang="zh-CN" altLang="en-US"/>
          </a:p>
        </p:txBody>
      </p:sp>
      <p:sp>
        <p:nvSpPr>
          <p:cNvPr id="11" name="文本框 10"/>
          <p:cNvSpPr txBox="1"/>
          <p:nvPr>
            <p:custDataLst>
              <p:tags r:id="rId1"/>
            </p:custDataLst>
          </p:nvPr>
        </p:nvSpPr>
        <p:spPr>
          <a:xfrm>
            <a:off x="1127760" y="5055235"/>
            <a:ext cx="9936480" cy="1427480"/>
          </a:xfrm>
          <a:prstGeom prst="rect">
            <a:avLst/>
          </a:prstGeom>
          <a:noFill/>
        </p:spPr>
        <p:txBody>
          <a:bodyPr wrap="square" rtlCol="0">
            <a:noAutofit/>
          </a:bodyPr>
          <a:p>
            <a:pPr indent="0" algn="just">
              <a:lnSpc>
                <a:spcPct val="150000"/>
              </a:lnSpc>
              <a:buFont typeface="Arial" panose="020B0604020202020204" pitchFamily="34" charset="0"/>
              <a:buNone/>
            </a:pPr>
            <a:r>
              <a:rPr lang="en-US" altLang="zh-CN" sz="1600"/>
              <a:t>        </a:t>
            </a:r>
            <a:r>
              <a:rPr lang="zh-CN" altLang="en-US" sz="1600"/>
              <a:t>为了美观需求，有时需要让拍照拍出来的绿色植物饱和度更高，夜景</a:t>
            </a:r>
            <a:r>
              <a:rPr lang="zh-CN" altLang="en-US" sz="1600"/>
              <a:t>灯光更鲜艳等等，先通过</a:t>
            </a:r>
            <a:r>
              <a:rPr lang="en-US" altLang="zh-CN" sz="1600"/>
              <a:t>ps</a:t>
            </a:r>
            <a:r>
              <a:rPr lang="zh-CN" altLang="en-US" sz="1600"/>
              <a:t>得到</a:t>
            </a:r>
            <a:r>
              <a:rPr lang="en-US" altLang="zh-CN" sz="1600"/>
              <a:t>gt</a:t>
            </a:r>
            <a:r>
              <a:rPr lang="zh-CN" altLang="en-US" sz="1600"/>
              <a:t>，再利用《Deep Bilateral Learning for Real-Time Image Enhancement》所述方法对风格倾向进行学习，得到想要的美观颜色。落地拍照通路，耗时</a:t>
            </a:r>
            <a:r>
              <a:rPr lang="zh-CN" altLang="en-US" sz="1600"/>
              <a:t>较长。</a:t>
            </a:r>
            <a:endParaRPr lang="zh-CN" altLang="en-US" sz="1600"/>
          </a:p>
        </p:txBody>
      </p:sp>
      <p:sp>
        <p:nvSpPr>
          <p:cNvPr id="10" name="文本框 9"/>
          <p:cNvSpPr txBox="1"/>
          <p:nvPr>
            <p:custDataLst>
              <p:tags r:id="rId2"/>
            </p:custDataLst>
          </p:nvPr>
        </p:nvSpPr>
        <p:spPr>
          <a:xfrm>
            <a:off x="9010650" y="4371975"/>
            <a:ext cx="958215" cy="298450"/>
          </a:xfrm>
          <a:prstGeom prst="rect">
            <a:avLst/>
          </a:prstGeom>
          <a:noFill/>
        </p:spPr>
        <p:txBody>
          <a:bodyPr wrap="square" rtlCol="0">
            <a:noAutofit/>
          </a:bodyPr>
          <a:p>
            <a:endParaRPr lang="zh-CN" altLang="en-US" sz="1400"/>
          </a:p>
        </p:txBody>
      </p:sp>
      <p:pic>
        <p:nvPicPr>
          <p:cNvPr id="2" name="图片 1"/>
          <p:cNvPicPr>
            <a:picLocks noChangeAspect="1"/>
          </p:cNvPicPr>
          <p:nvPr>
            <p:custDataLst>
              <p:tags r:id="rId3"/>
            </p:custDataLst>
          </p:nvPr>
        </p:nvPicPr>
        <p:blipFill>
          <a:blip r:embed="rId4"/>
          <a:stretch>
            <a:fillRect/>
          </a:stretch>
        </p:blipFill>
        <p:spPr>
          <a:xfrm>
            <a:off x="1841500" y="1133475"/>
            <a:ext cx="8392160" cy="37338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p:nvPr>
            <p:ph type="title"/>
          </p:nvPr>
        </p:nvSpPr>
        <p:spPr>
          <a:xfrm>
            <a:off x="332740" y="165735"/>
            <a:ext cx="3859530" cy="617855"/>
          </a:xfrm>
        </p:spPr>
        <p:txBody>
          <a:bodyPr/>
          <a:p>
            <a:r>
              <a:rPr lang="zh-CN" altLang="en-US"/>
              <a:t>色域</a:t>
            </a:r>
            <a:r>
              <a:rPr lang="zh-CN" altLang="en-US"/>
              <a:t>映射</a:t>
            </a:r>
            <a:endParaRPr lang="zh-CN" altLang="en-US"/>
          </a:p>
        </p:txBody>
      </p:sp>
      <p:sp>
        <p:nvSpPr>
          <p:cNvPr id="11" name="文本框 10"/>
          <p:cNvSpPr txBox="1"/>
          <p:nvPr>
            <p:custDataLst>
              <p:tags r:id="rId1"/>
            </p:custDataLst>
          </p:nvPr>
        </p:nvSpPr>
        <p:spPr>
          <a:xfrm>
            <a:off x="1127760" y="5101590"/>
            <a:ext cx="9936480" cy="1230630"/>
          </a:xfrm>
          <a:prstGeom prst="rect">
            <a:avLst/>
          </a:prstGeom>
          <a:noFill/>
        </p:spPr>
        <p:txBody>
          <a:bodyPr wrap="square" rtlCol="0">
            <a:noAutofit/>
          </a:bodyPr>
          <a:p>
            <a:pPr indent="0" algn="just">
              <a:lnSpc>
                <a:spcPct val="150000"/>
              </a:lnSpc>
              <a:buFont typeface="Arial" panose="020B0604020202020204" pitchFamily="34" charset="0"/>
              <a:buNone/>
            </a:pPr>
            <a:r>
              <a:rPr lang="en-US" altLang="zh-CN" sz="1600"/>
              <a:t>      </a:t>
            </a:r>
            <a:r>
              <a:rPr lang="zh-CN" altLang="en-US" sz="1600"/>
              <a:t>对超出阈值的像素，是否可以借鉴《A Gamut Mapping Framework for Color-Accurate Reproduction of HDR Images》</a:t>
            </a:r>
            <a:r>
              <a:rPr lang="zh-CN" altLang="en-US" sz="1600"/>
              <a:t>所述方法映射到色域边缘，论文提出了一种考虑前后颜色准确性的传统方法，或许可以减小对</a:t>
            </a:r>
            <a:r>
              <a:rPr lang="en-US" altLang="zh-CN" sz="1600"/>
              <a:t>AWB</a:t>
            </a:r>
            <a:r>
              <a:rPr lang="zh-CN" altLang="en-US" sz="1600"/>
              <a:t>的</a:t>
            </a:r>
            <a:r>
              <a:rPr lang="zh-CN" altLang="en-US" sz="1600"/>
              <a:t>影响。</a:t>
            </a:r>
            <a:endParaRPr lang="zh-CN" altLang="en-US" sz="1600"/>
          </a:p>
        </p:txBody>
      </p:sp>
      <p:sp>
        <p:nvSpPr>
          <p:cNvPr id="13" name="文本框 12"/>
          <p:cNvSpPr txBox="1"/>
          <p:nvPr>
            <p:custDataLst>
              <p:tags r:id="rId2"/>
            </p:custDataLst>
          </p:nvPr>
        </p:nvSpPr>
        <p:spPr>
          <a:xfrm>
            <a:off x="1950085" y="4405630"/>
            <a:ext cx="3442970" cy="298450"/>
          </a:xfrm>
          <a:prstGeom prst="rect">
            <a:avLst/>
          </a:prstGeom>
          <a:noFill/>
        </p:spPr>
        <p:txBody>
          <a:bodyPr wrap="square" rtlCol="0">
            <a:noAutofit/>
          </a:bodyPr>
          <a:p>
            <a:r>
              <a:rPr lang="zh-CN" altLang="en-US" sz="1400"/>
              <a:t>超出色域的像素映射回色域内的</a:t>
            </a:r>
            <a:r>
              <a:rPr lang="zh-CN" altLang="en-US" sz="1400"/>
              <a:t>多种方式</a:t>
            </a:r>
            <a:endParaRPr lang="zh-CN" altLang="en-US" sz="1400"/>
          </a:p>
        </p:txBody>
      </p:sp>
      <p:pic>
        <p:nvPicPr>
          <p:cNvPr id="3" name="图片 2"/>
          <p:cNvPicPr>
            <a:picLocks noChangeAspect="1"/>
          </p:cNvPicPr>
          <p:nvPr>
            <p:custDataLst>
              <p:tags r:id="rId3"/>
            </p:custDataLst>
          </p:nvPr>
        </p:nvPicPr>
        <p:blipFill>
          <a:blip r:embed="rId4"/>
          <a:stretch>
            <a:fillRect/>
          </a:stretch>
        </p:blipFill>
        <p:spPr>
          <a:xfrm>
            <a:off x="332740" y="1838325"/>
            <a:ext cx="6179820" cy="2313940"/>
          </a:xfrm>
          <a:prstGeom prst="rect">
            <a:avLst/>
          </a:prstGeom>
        </p:spPr>
      </p:pic>
      <p:pic>
        <p:nvPicPr>
          <p:cNvPr id="4" name="图片 3"/>
          <p:cNvPicPr>
            <a:picLocks noChangeAspect="1"/>
          </p:cNvPicPr>
          <p:nvPr>
            <p:custDataLst>
              <p:tags r:id="rId5"/>
            </p:custDataLst>
          </p:nvPr>
        </p:nvPicPr>
        <p:blipFill>
          <a:blip r:embed="rId6"/>
          <a:srcRect l="32272" b="12839"/>
          <a:stretch>
            <a:fillRect/>
          </a:stretch>
        </p:blipFill>
        <p:spPr>
          <a:xfrm>
            <a:off x="9524365" y="2289175"/>
            <a:ext cx="2094865" cy="1412875"/>
          </a:xfrm>
          <a:prstGeom prst="rect">
            <a:avLst/>
          </a:prstGeom>
        </p:spPr>
      </p:pic>
      <p:sp>
        <p:nvSpPr>
          <p:cNvPr id="5" name="文本框 4"/>
          <p:cNvSpPr txBox="1"/>
          <p:nvPr>
            <p:custDataLst>
              <p:tags r:id="rId7"/>
            </p:custDataLst>
          </p:nvPr>
        </p:nvSpPr>
        <p:spPr>
          <a:xfrm>
            <a:off x="10114915" y="3904615"/>
            <a:ext cx="1103630" cy="298450"/>
          </a:xfrm>
          <a:prstGeom prst="rect">
            <a:avLst/>
          </a:prstGeom>
          <a:noFill/>
        </p:spPr>
        <p:txBody>
          <a:bodyPr wrap="square" rtlCol="0">
            <a:noAutofit/>
          </a:bodyPr>
          <a:p>
            <a:r>
              <a:rPr lang="zh-CN" altLang="en-US" sz="1400"/>
              <a:t>论文</a:t>
            </a:r>
            <a:r>
              <a:rPr lang="zh-CN" altLang="en-US" sz="1400"/>
              <a:t>方法</a:t>
            </a:r>
            <a:endParaRPr lang="zh-CN" altLang="en-US" sz="1400"/>
          </a:p>
        </p:txBody>
      </p:sp>
      <p:pic>
        <p:nvPicPr>
          <p:cNvPr id="2" name="图片 1"/>
          <p:cNvPicPr>
            <a:picLocks noChangeAspect="1"/>
          </p:cNvPicPr>
          <p:nvPr>
            <p:custDataLst>
              <p:tags r:id="rId8"/>
            </p:custDataLst>
          </p:nvPr>
        </p:nvPicPr>
        <p:blipFill>
          <a:blip r:embed="rId6"/>
          <a:srcRect r="68037" b="57597"/>
          <a:stretch>
            <a:fillRect/>
          </a:stretch>
        </p:blipFill>
        <p:spPr>
          <a:xfrm>
            <a:off x="7181215" y="2217420"/>
            <a:ext cx="2134235" cy="1484630"/>
          </a:xfrm>
          <a:prstGeom prst="rect">
            <a:avLst/>
          </a:prstGeom>
        </p:spPr>
      </p:pic>
      <p:sp>
        <p:nvSpPr>
          <p:cNvPr id="6" name="文本框 5"/>
          <p:cNvSpPr txBox="1"/>
          <p:nvPr>
            <p:custDataLst>
              <p:tags r:id="rId9"/>
            </p:custDataLst>
          </p:nvPr>
        </p:nvSpPr>
        <p:spPr>
          <a:xfrm>
            <a:off x="8254365" y="3904615"/>
            <a:ext cx="500380" cy="298450"/>
          </a:xfrm>
          <a:prstGeom prst="rect">
            <a:avLst/>
          </a:prstGeom>
          <a:noFill/>
        </p:spPr>
        <p:txBody>
          <a:bodyPr wrap="square" rtlCol="0">
            <a:noAutofit/>
          </a:bodyPr>
          <a:p>
            <a:r>
              <a:rPr lang="en-US" altLang="zh-CN" sz="1400"/>
              <a:t>clip</a:t>
            </a:r>
            <a:endParaRPr lang="zh-CN" altLang="en-US"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p:nvPr>
            <p:ph type="title"/>
          </p:nvPr>
        </p:nvSpPr>
        <p:spPr>
          <a:xfrm>
            <a:off x="332740" y="165735"/>
            <a:ext cx="3859530" cy="617855"/>
          </a:xfrm>
        </p:spPr>
        <p:txBody>
          <a:bodyPr/>
          <a:p>
            <a:r>
              <a:rPr lang="en-US" altLang="zh-CN"/>
              <a:t>AWB</a:t>
            </a:r>
            <a:r>
              <a:rPr lang="zh-CN" altLang="en-US"/>
              <a:t>仿真</a:t>
            </a:r>
            <a:r>
              <a:rPr lang="zh-CN" altLang="en-US"/>
              <a:t>平台</a:t>
            </a:r>
            <a:endParaRPr lang="zh-CN" altLang="en-US"/>
          </a:p>
        </p:txBody>
      </p:sp>
      <p:sp>
        <p:nvSpPr>
          <p:cNvPr id="11" name="文本框 10"/>
          <p:cNvSpPr txBox="1"/>
          <p:nvPr>
            <p:custDataLst>
              <p:tags r:id="rId1"/>
            </p:custDataLst>
          </p:nvPr>
        </p:nvSpPr>
        <p:spPr>
          <a:xfrm>
            <a:off x="1150620" y="1557020"/>
            <a:ext cx="9936480" cy="3232150"/>
          </a:xfrm>
          <a:prstGeom prst="rect">
            <a:avLst/>
          </a:prstGeom>
          <a:noFill/>
        </p:spPr>
        <p:txBody>
          <a:bodyPr wrap="square" rtlCol="0">
            <a:noAutofit/>
          </a:bodyPr>
          <a:p>
            <a:pPr marL="285750" indent="-285750" algn="just">
              <a:lnSpc>
                <a:spcPct val="150000"/>
              </a:lnSpc>
              <a:buFont typeface="Arial" panose="020B0604020202020204" pitchFamily="34" charset="0"/>
              <a:buChar char="•"/>
            </a:pPr>
            <a:endParaRPr lang="en-US" altLang="zh-CN" sz="1600"/>
          </a:p>
          <a:p>
            <a:pPr indent="0" algn="just">
              <a:lnSpc>
                <a:spcPct val="150000"/>
              </a:lnSpc>
              <a:buFont typeface="Arial" panose="020B0604020202020204" pitchFamily="34" charset="0"/>
              <a:buNone/>
            </a:pPr>
            <a:r>
              <a:rPr lang="en-US" altLang="zh-CN" sz="1600"/>
              <a:t>1.AI-AWB</a:t>
            </a:r>
            <a:r>
              <a:rPr lang="zh-CN" altLang="en-US" sz="1600"/>
              <a:t>仿真。仿真用的模型可以实现与落地模型一致；</a:t>
            </a:r>
            <a:endParaRPr lang="zh-CN" altLang="en-US" sz="1600"/>
          </a:p>
          <a:p>
            <a:pPr indent="0" algn="just">
              <a:lnSpc>
                <a:spcPct val="150000"/>
              </a:lnSpc>
              <a:buFont typeface="Arial" panose="020B0604020202020204" pitchFamily="34" charset="0"/>
              <a:buNone/>
            </a:pPr>
            <a:r>
              <a:rPr lang="en-US" altLang="zh-CN" sz="1600"/>
              <a:t>2.</a:t>
            </a:r>
            <a:r>
              <a:rPr lang="zh-CN" altLang="en-US" sz="1600"/>
              <a:t>基于统计的</a:t>
            </a:r>
            <a:r>
              <a:rPr lang="en-US" altLang="zh-CN" sz="1600"/>
              <a:t>AWB</a:t>
            </a:r>
            <a:r>
              <a:rPr lang="zh-CN" altLang="en-US" sz="1600"/>
              <a:t>仿真。能否快速搭建仿真平台可能取决于方案的复杂程度；如高通</a:t>
            </a:r>
            <a:r>
              <a:rPr lang="en-US" altLang="zh-CN" sz="1600"/>
              <a:t>AWB</a:t>
            </a:r>
            <a:r>
              <a:rPr lang="zh-CN" altLang="en-US" sz="1600"/>
              <a:t>设计较复杂，仿真工具也相应较复杂。定义有大量误导颜色区、置信度计算方式、场景亮度相关的权重配比、平滑方法等，</a:t>
            </a:r>
            <a:r>
              <a:rPr lang="zh-CN" altLang="en-US" sz="1600"/>
              <a:t>直接用仿真工具</a:t>
            </a:r>
            <a:r>
              <a:rPr lang="zh-CN" altLang="en-US" sz="1600"/>
              <a:t>调。</a:t>
            </a:r>
            <a:endParaRPr lang="zh-CN" altLang="en-US" sz="1600"/>
          </a:p>
          <a:p>
            <a:pPr indent="0" algn="just">
              <a:lnSpc>
                <a:spcPct val="150000"/>
              </a:lnSpc>
              <a:buFont typeface="Arial" panose="020B0604020202020204" pitchFamily="34" charset="0"/>
              <a:buNone/>
            </a:pPr>
            <a:r>
              <a:rPr lang="en-US" altLang="zh-CN" sz="1600">
                <a:sym typeface="+mn-ea"/>
              </a:rPr>
              <a:t>3.</a:t>
            </a:r>
            <a:r>
              <a:rPr lang="zh-CN" altLang="en-US" sz="1600">
                <a:sym typeface="+mn-ea"/>
              </a:rPr>
              <a:t>双目颜色一致性的仿真；</a:t>
            </a:r>
            <a:r>
              <a:rPr lang="zh-CN" altLang="en-US" sz="1600"/>
              <a:t>感光</a:t>
            </a:r>
            <a:r>
              <a:rPr lang="en-US" altLang="zh-CN" sz="1600"/>
              <a:t>sensor</a:t>
            </a:r>
            <a:r>
              <a:rPr lang="zh-CN" altLang="en-US" sz="1600"/>
              <a:t>个体间的差异，导致颜色偏差；同一场景微小差异下的</a:t>
            </a:r>
            <a:r>
              <a:rPr lang="en-US" altLang="zh-CN" sz="1600"/>
              <a:t>AWB</a:t>
            </a:r>
            <a:r>
              <a:rPr lang="zh-CN" altLang="en-US" sz="1600"/>
              <a:t>稳定性</a:t>
            </a:r>
            <a:r>
              <a:rPr lang="en-US" altLang="zh-CN" sz="1600"/>
              <a:t>;</a:t>
            </a:r>
            <a:endParaRPr lang="zh-CN" altLang="en-US" sz="1600"/>
          </a:p>
          <a:p>
            <a:pPr indent="0" algn="just">
              <a:lnSpc>
                <a:spcPct val="150000"/>
              </a:lnSpc>
              <a:buFont typeface="Arial" panose="020B0604020202020204" pitchFamily="34" charset="0"/>
              <a:buNone/>
            </a:pPr>
            <a:r>
              <a:rPr lang="en-US" altLang="zh-CN" sz="1600"/>
              <a:t>4.</a:t>
            </a:r>
            <a:r>
              <a:rPr lang="zh-CN" altLang="en-US" sz="1600"/>
              <a:t>工具的交互、显示等部分需开发团队</a:t>
            </a:r>
            <a:r>
              <a:rPr lang="zh-CN" altLang="en-US" sz="1600"/>
              <a:t>协同。</a:t>
            </a:r>
            <a:endParaRPr lang="zh-CN" altLang="en-US" sz="1600"/>
          </a:p>
          <a:p>
            <a:pPr indent="0" algn="just">
              <a:lnSpc>
                <a:spcPct val="150000"/>
              </a:lnSpc>
              <a:buFont typeface="Arial" panose="020B0604020202020204" pitchFamily="34" charset="0"/>
              <a:buNone/>
            </a:pPr>
            <a:endParaRPr lang="zh-CN" altLang="en-US"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p:nvPr>
            <p:ph type="title"/>
          </p:nvPr>
        </p:nvSpPr>
        <p:spPr>
          <a:xfrm>
            <a:off x="332740" y="165735"/>
            <a:ext cx="9297035" cy="617855"/>
          </a:xfrm>
        </p:spPr>
        <p:txBody>
          <a:bodyPr/>
          <a:p>
            <a:r>
              <a:rPr lang="zh-CN" altLang="en-US">
                <a:sym typeface="+mn-ea"/>
              </a:rPr>
              <a:t>基于统计的</a:t>
            </a:r>
            <a:r>
              <a:rPr lang="en-US" altLang="zh-CN">
                <a:sym typeface="+mn-ea"/>
              </a:rPr>
              <a:t>AWB</a:t>
            </a:r>
            <a:endParaRPr lang="en-US"/>
          </a:p>
        </p:txBody>
      </p:sp>
      <p:sp>
        <p:nvSpPr>
          <p:cNvPr id="15" name="文本框 14"/>
          <p:cNvSpPr txBox="1"/>
          <p:nvPr/>
        </p:nvSpPr>
        <p:spPr>
          <a:xfrm>
            <a:off x="3029585" y="5106035"/>
            <a:ext cx="1141730" cy="326390"/>
          </a:xfrm>
          <a:prstGeom prst="rect">
            <a:avLst/>
          </a:prstGeom>
          <a:noFill/>
        </p:spPr>
        <p:txBody>
          <a:bodyPr wrap="square" rtlCol="0">
            <a:noAutofit/>
          </a:bodyPr>
          <a:p>
            <a:r>
              <a:rPr lang="en-US" altLang="zh-CN" sz="1400"/>
              <a:t>AWB</a:t>
            </a:r>
            <a:r>
              <a:rPr lang="zh-CN" altLang="en-US" sz="1400"/>
              <a:t>统计</a:t>
            </a:r>
            <a:r>
              <a:rPr lang="en-US" altLang="zh-CN" sz="1400"/>
              <a:t>1</a:t>
            </a:r>
            <a:endParaRPr lang="en-US" altLang="zh-CN" sz="1400"/>
          </a:p>
        </p:txBody>
      </p:sp>
      <p:pic>
        <p:nvPicPr>
          <p:cNvPr id="100" name="图片 99"/>
          <p:cNvPicPr/>
          <p:nvPr>
            <p:custDataLst>
              <p:tags r:id="rId1"/>
            </p:custDataLst>
          </p:nvPr>
        </p:nvPicPr>
        <p:blipFill>
          <a:blip r:embed="rId2"/>
          <a:stretch>
            <a:fillRect/>
          </a:stretch>
        </p:blipFill>
        <p:spPr>
          <a:xfrm>
            <a:off x="1236345" y="1706880"/>
            <a:ext cx="4271645" cy="3292475"/>
          </a:xfrm>
          <a:prstGeom prst="rect">
            <a:avLst/>
          </a:prstGeom>
          <a:noFill/>
          <a:ln w="9525">
            <a:noFill/>
          </a:ln>
        </p:spPr>
      </p:pic>
      <p:pic>
        <p:nvPicPr>
          <p:cNvPr id="101" name="图片 100"/>
          <p:cNvPicPr/>
          <p:nvPr>
            <p:custDataLst>
              <p:tags r:id="rId3"/>
            </p:custDataLst>
          </p:nvPr>
        </p:nvPicPr>
        <p:blipFill>
          <a:blip r:embed="rId4"/>
          <a:stretch>
            <a:fillRect/>
          </a:stretch>
        </p:blipFill>
        <p:spPr>
          <a:xfrm>
            <a:off x="6498590" y="1706245"/>
            <a:ext cx="4271645" cy="3293110"/>
          </a:xfrm>
          <a:prstGeom prst="rect">
            <a:avLst/>
          </a:prstGeom>
          <a:noFill/>
          <a:ln w="9525">
            <a:noFill/>
          </a:ln>
        </p:spPr>
      </p:pic>
      <p:sp>
        <p:nvSpPr>
          <p:cNvPr id="2" name="文本框 1"/>
          <p:cNvSpPr txBox="1"/>
          <p:nvPr/>
        </p:nvSpPr>
        <p:spPr>
          <a:xfrm>
            <a:off x="8063230" y="5106035"/>
            <a:ext cx="1141730" cy="326390"/>
          </a:xfrm>
          <a:prstGeom prst="rect">
            <a:avLst/>
          </a:prstGeom>
          <a:noFill/>
        </p:spPr>
        <p:txBody>
          <a:bodyPr wrap="square" rtlCol="0">
            <a:noAutofit/>
          </a:bodyPr>
          <a:p>
            <a:r>
              <a:rPr lang="en-US" altLang="zh-CN" sz="1400"/>
              <a:t>AWB</a:t>
            </a:r>
            <a:r>
              <a:rPr lang="zh-CN" altLang="en-US" sz="1400"/>
              <a:t>统计</a:t>
            </a:r>
            <a:r>
              <a:rPr lang="en-US" altLang="zh-CN" sz="1400"/>
              <a:t>2</a:t>
            </a:r>
            <a:endParaRPr lang="en-US" altLang="zh-CN" sz="1400"/>
          </a:p>
        </p:txBody>
      </p:sp>
      <p:sp>
        <p:nvSpPr>
          <p:cNvPr id="20" name="文本框 19"/>
          <p:cNvSpPr txBox="1"/>
          <p:nvPr>
            <p:custDataLst>
              <p:tags r:id="rId5"/>
            </p:custDataLst>
          </p:nvPr>
        </p:nvSpPr>
        <p:spPr>
          <a:xfrm>
            <a:off x="1372235" y="5480685"/>
            <a:ext cx="9020810" cy="1102360"/>
          </a:xfrm>
          <a:prstGeom prst="rect">
            <a:avLst/>
          </a:prstGeom>
          <a:noFill/>
        </p:spPr>
        <p:txBody>
          <a:bodyPr wrap="square" rtlCol="0">
            <a:noAutofit/>
          </a:bodyPr>
          <a:p>
            <a:pPr indent="0" algn="just">
              <a:lnSpc>
                <a:spcPct val="150000"/>
              </a:lnSpc>
              <a:buFont typeface="Arial" panose="020B0604020202020204" pitchFamily="34" charset="0"/>
              <a:buNone/>
            </a:pPr>
            <a:r>
              <a:rPr lang="en-US" altLang="zh-CN" sz="1400"/>
              <a:t>        </a:t>
            </a:r>
            <a:r>
              <a:rPr lang="zh-CN" altLang="en-US" sz="1400"/>
              <a:t>先将图像分块</a:t>
            </a:r>
            <a:r>
              <a:rPr lang="en-US" altLang="zh-CN" sz="1400"/>
              <a:t>(64*64)</a:t>
            </a:r>
            <a:r>
              <a:rPr lang="zh-CN" altLang="en-US" sz="1400"/>
              <a:t>，统计每块上的</a:t>
            </a:r>
            <a:r>
              <a:rPr lang="en-US" altLang="zh-CN" sz="1400"/>
              <a:t>R/G</a:t>
            </a:r>
            <a:r>
              <a:rPr lang="zh-CN" altLang="en-US" sz="1400"/>
              <a:t>、</a:t>
            </a:r>
            <a:r>
              <a:rPr lang="en-US" altLang="zh-CN" sz="1400"/>
              <a:t>B/G</a:t>
            </a:r>
            <a:r>
              <a:rPr lang="zh-CN" altLang="en-US" sz="1400"/>
              <a:t>信息，显示在上图</a:t>
            </a:r>
            <a:r>
              <a:rPr lang="en-US" altLang="zh-CN" sz="1400"/>
              <a:t>(rg,bg)</a:t>
            </a:r>
            <a:r>
              <a:rPr lang="zh-CN" altLang="en-US" sz="1400"/>
              <a:t>平面上。蓝色区域是预先设置好的光源预测区，落入此区域的点认为是可能的光源。根据预先设计的各区域对应的色温，按照点的数量加权得到最终的色温</a:t>
            </a:r>
            <a:r>
              <a:rPr lang="zh-CN" altLang="en-US" sz="1400"/>
              <a:t>估计。</a:t>
            </a:r>
            <a:endParaRPr lang="zh-CN" altLang="en-US" sz="1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07440" y="1249045"/>
            <a:ext cx="4459605" cy="1015365"/>
          </a:xfrm>
          <a:prstGeom prst="rect">
            <a:avLst/>
          </a:prstGeom>
          <a:noFill/>
        </p:spPr>
        <p:txBody>
          <a:bodyPr wrap="square" rtlCol="0">
            <a:noAutofit/>
          </a:bodyPr>
          <a:p>
            <a:pPr algn="just">
              <a:lnSpc>
                <a:spcPct val="150000"/>
              </a:lnSpc>
            </a:pPr>
            <a:r>
              <a:rPr lang="en-US" altLang="zh-CN" sz="1400"/>
              <a:t>        </a:t>
            </a:r>
            <a:r>
              <a:rPr lang="zh-CN" altLang="en-US" sz="1400"/>
              <a:t>基于</a:t>
            </a:r>
            <a:r>
              <a:rPr lang="en-US" altLang="zh-CN" sz="1400"/>
              <a:t>AI</a:t>
            </a:r>
            <a:r>
              <a:rPr lang="zh-CN" altLang="en-US" sz="1400"/>
              <a:t>的</a:t>
            </a:r>
            <a:r>
              <a:rPr lang="en-US" altLang="zh-CN" sz="1400"/>
              <a:t>AWB</a:t>
            </a:r>
            <a:r>
              <a:rPr lang="zh-CN" altLang="en-US" sz="1400"/>
              <a:t>近几年有较多研究，</a:t>
            </a:r>
            <a:r>
              <a:rPr lang="zh-CN" altLang="en-US" sz="1400"/>
              <a:t>几乎每年都有顶会文章介绍新的</a:t>
            </a:r>
            <a:r>
              <a:rPr lang="en-US" altLang="zh-CN" sz="1400"/>
              <a:t>AIAWB</a:t>
            </a:r>
            <a:r>
              <a:rPr lang="zh-CN" altLang="en-US" sz="1400"/>
              <a:t>的方案。对于帧率要求高的任务，主要难点在于算法效率。</a:t>
            </a:r>
            <a:endParaRPr lang="zh-CN" altLang="en-US"/>
          </a:p>
        </p:txBody>
      </p:sp>
      <p:sp>
        <p:nvSpPr>
          <p:cNvPr id="9" name="标题 8"/>
          <p:cNvSpPr/>
          <p:nvPr>
            <p:ph type="title"/>
          </p:nvPr>
        </p:nvSpPr>
        <p:spPr>
          <a:xfrm>
            <a:off x="332740" y="165735"/>
            <a:ext cx="9297035" cy="617855"/>
          </a:xfrm>
        </p:spPr>
        <p:txBody>
          <a:bodyPr/>
          <a:p>
            <a:r>
              <a:rPr lang="zh-CN" altLang="en-US">
                <a:sym typeface="+mn-ea"/>
              </a:rPr>
              <a:t>基于</a:t>
            </a:r>
            <a:r>
              <a:rPr lang="en-US" altLang="zh-CN">
                <a:sym typeface="+mn-ea"/>
              </a:rPr>
              <a:t>AI</a:t>
            </a:r>
            <a:r>
              <a:rPr lang="zh-CN" altLang="en-US">
                <a:sym typeface="+mn-ea"/>
              </a:rPr>
              <a:t>的</a:t>
            </a:r>
            <a:r>
              <a:rPr lang="en-US" altLang="zh-CN">
                <a:sym typeface="+mn-ea"/>
              </a:rPr>
              <a:t>AWB</a:t>
            </a:r>
            <a:endParaRPr lang="en-US"/>
          </a:p>
        </p:txBody>
      </p:sp>
      <p:sp>
        <p:nvSpPr>
          <p:cNvPr id="12" name="文本框 11"/>
          <p:cNvSpPr txBox="1"/>
          <p:nvPr/>
        </p:nvSpPr>
        <p:spPr>
          <a:xfrm>
            <a:off x="8872855" y="6245860"/>
            <a:ext cx="545465" cy="326390"/>
          </a:xfrm>
          <a:prstGeom prst="rect">
            <a:avLst/>
          </a:prstGeom>
          <a:noFill/>
        </p:spPr>
        <p:txBody>
          <a:bodyPr wrap="square" rtlCol="0">
            <a:noAutofit/>
          </a:bodyPr>
          <a:p>
            <a:r>
              <a:rPr lang="en-US" sz="1400"/>
              <a:t>FC4</a:t>
            </a:r>
            <a:endParaRPr lang="en-US" sz="1400"/>
          </a:p>
        </p:txBody>
      </p:sp>
      <p:sp>
        <p:nvSpPr>
          <p:cNvPr id="3" name="文本框 2"/>
          <p:cNvSpPr txBox="1"/>
          <p:nvPr/>
        </p:nvSpPr>
        <p:spPr>
          <a:xfrm>
            <a:off x="1107440" y="2360295"/>
            <a:ext cx="4459605" cy="2359025"/>
          </a:xfrm>
          <a:prstGeom prst="rect">
            <a:avLst/>
          </a:prstGeom>
          <a:noFill/>
        </p:spPr>
        <p:txBody>
          <a:bodyPr wrap="square" rtlCol="0">
            <a:noAutofit/>
          </a:bodyPr>
          <a:p>
            <a:pPr algn="just">
              <a:lnSpc>
                <a:spcPct val="150000"/>
              </a:lnSpc>
            </a:pPr>
            <a:r>
              <a:rPr lang="en-US" altLang="zh-CN" sz="1400">
                <a:sym typeface="+mn-ea"/>
              </a:rPr>
              <a:t>       </a:t>
            </a:r>
            <a:r>
              <a:rPr lang="zh-CN" altLang="en-US" sz="1400">
                <a:sym typeface="+mn-ea"/>
              </a:rPr>
              <a:t>拍照算法可以用后处理方式跑比较复杂的</a:t>
            </a:r>
            <a:r>
              <a:rPr lang="en-US" altLang="zh-CN" sz="1400">
                <a:sym typeface="+mn-ea"/>
              </a:rPr>
              <a:t>ai</a:t>
            </a:r>
            <a:r>
              <a:rPr lang="zh-CN" altLang="en-US" sz="1400">
                <a:sym typeface="+mn-ea"/>
              </a:rPr>
              <a:t>算法，预览</a:t>
            </a:r>
            <a:r>
              <a:rPr lang="zh-CN" altLang="en-US" sz="1400">
                <a:sym typeface="+mn-ea"/>
              </a:rPr>
              <a:t>和视频</a:t>
            </a:r>
            <a:r>
              <a:rPr lang="en-US" altLang="zh-CN" sz="1400">
                <a:sym typeface="+mn-ea"/>
              </a:rPr>
              <a:t>AWB</a:t>
            </a:r>
            <a:r>
              <a:rPr lang="zh-CN" altLang="en-US" sz="1400">
                <a:sym typeface="+mn-ea"/>
              </a:rPr>
              <a:t>要求更苛刻，需要快速</a:t>
            </a:r>
            <a:r>
              <a:rPr lang="zh-CN" altLang="en-US" sz="1400">
                <a:sym typeface="+mn-ea"/>
              </a:rPr>
              <a:t>且稳定的</a:t>
            </a:r>
            <a:r>
              <a:rPr lang="en-US" altLang="zh-CN" sz="1400">
                <a:sym typeface="+mn-ea"/>
              </a:rPr>
              <a:t>ai</a:t>
            </a:r>
            <a:r>
              <a:rPr lang="zh-CN" altLang="en-US" sz="1400">
                <a:sym typeface="+mn-ea"/>
              </a:rPr>
              <a:t>算法。</a:t>
            </a:r>
            <a:endParaRPr lang="zh-CN" altLang="en-US" sz="1400">
              <a:sym typeface="+mn-ea"/>
            </a:endParaRPr>
          </a:p>
          <a:p>
            <a:pPr marL="285750" indent="-285750" algn="just">
              <a:lnSpc>
                <a:spcPct val="150000"/>
              </a:lnSpc>
              <a:buFont typeface="Arial" panose="020B0604020202020204" pitchFamily="34" charset="0"/>
              <a:buChar char="•"/>
            </a:pPr>
            <a:r>
              <a:rPr lang="en-US" altLang="zh-CN" sz="1400">
                <a:sym typeface="+mn-ea"/>
              </a:rPr>
              <a:t>FFCC</a:t>
            </a:r>
            <a:r>
              <a:rPr lang="zh-CN" altLang="en-US" sz="1400">
                <a:sym typeface="+mn-ea"/>
              </a:rPr>
              <a:t>方法</a:t>
            </a:r>
            <a:r>
              <a:rPr lang="en-US" altLang="zh-CN" sz="1400">
                <a:sym typeface="+mn-ea"/>
              </a:rPr>
              <a:t> </a:t>
            </a:r>
            <a:r>
              <a:rPr lang="zh-CN" altLang="en-US" sz="1400">
                <a:sym typeface="+mn-ea"/>
              </a:rPr>
              <a:t>加速后</a:t>
            </a:r>
            <a:r>
              <a:rPr lang="en-US" altLang="zh-CN" sz="1400">
                <a:sym typeface="+mn-ea"/>
              </a:rPr>
              <a:t> &lt;10ms/</a:t>
            </a:r>
            <a:r>
              <a:rPr lang="zh-CN" altLang="en-US" sz="1400">
                <a:sym typeface="+mn-ea"/>
              </a:rPr>
              <a:t>帧</a:t>
            </a:r>
            <a:endParaRPr lang="zh-CN" altLang="en-US" sz="1400">
              <a:sym typeface="+mn-ea"/>
            </a:endParaRPr>
          </a:p>
          <a:p>
            <a:pPr marL="285750" indent="-285750" algn="just">
              <a:lnSpc>
                <a:spcPct val="150000"/>
              </a:lnSpc>
              <a:buFont typeface="Arial" panose="020B0604020202020204" pitchFamily="34" charset="0"/>
              <a:buChar char="•"/>
            </a:pPr>
            <a:r>
              <a:rPr lang="en-US" altLang="zh-CN" sz="1400"/>
              <a:t>FC4</a:t>
            </a:r>
            <a:r>
              <a:rPr lang="zh-CN" altLang="en-US" sz="1400"/>
              <a:t>方法</a:t>
            </a:r>
            <a:r>
              <a:rPr lang="en-US" altLang="zh-CN" sz="1400"/>
              <a:t> </a:t>
            </a:r>
            <a:r>
              <a:rPr lang="zh-CN" altLang="en-US" sz="1400"/>
              <a:t>未加速</a:t>
            </a:r>
            <a:r>
              <a:rPr lang="en-US" altLang="zh-CN" sz="1400"/>
              <a:t> ≈20ms/</a:t>
            </a:r>
            <a:r>
              <a:rPr lang="zh-CN" altLang="en-US" sz="1400"/>
              <a:t>帧</a:t>
            </a:r>
            <a:endParaRPr lang="zh-CN" altLang="en-US" sz="1400"/>
          </a:p>
          <a:p>
            <a:pPr marL="285750" indent="-285750" algn="just">
              <a:lnSpc>
                <a:spcPct val="150000"/>
              </a:lnSpc>
              <a:buFont typeface="Arial" panose="020B0604020202020204" pitchFamily="34" charset="0"/>
              <a:buChar char="•"/>
            </a:pPr>
            <a:r>
              <a:rPr lang="en-US" altLang="zh-CN" sz="1400"/>
              <a:t>CNNs</a:t>
            </a:r>
            <a:r>
              <a:rPr lang="zh-CN" altLang="en-US" sz="1400"/>
              <a:t>方法</a:t>
            </a:r>
            <a:r>
              <a:rPr lang="en-US" altLang="zh-CN" sz="1400"/>
              <a:t> </a:t>
            </a:r>
            <a:r>
              <a:rPr lang="zh-CN" altLang="en-US" sz="1400"/>
              <a:t>未加速</a:t>
            </a:r>
            <a:r>
              <a:rPr lang="en-US" altLang="zh-CN" sz="1400"/>
              <a:t> </a:t>
            </a:r>
            <a:r>
              <a:rPr lang="en-US" altLang="zh-CN" sz="1400">
                <a:sym typeface="+mn-ea"/>
              </a:rPr>
              <a:t>≈15ms/</a:t>
            </a:r>
            <a:r>
              <a:rPr lang="zh-CN" altLang="en-US" sz="1400">
                <a:sym typeface="+mn-ea"/>
              </a:rPr>
              <a:t>帧</a:t>
            </a:r>
            <a:endParaRPr lang="zh-CN" altLang="en-US" sz="1400"/>
          </a:p>
          <a:p>
            <a:pPr marL="285750" indent="-285750" algn="just">
              <a:lnSpc>
                <a:spcPct val="150000"/>
              </a:lnSpc>
              <a:buFont typeface="Arial" panose="020B0604020202020204" pitchFamily="34" charset="0"/>
              <a:buChar char="•"/>
            </a:pPr>
            <a:r>
              <a:rPr lang="zh-CN" altLang="en-US" sz="1400"/>
              <a:t>华为</a:t>
            </a:r>
            <a:r>
              <a:rPr lang="en-US" altLang="zh-CN" sz="1400"/>
              <a:t>2012</a:t>
            </a:r>
            <a:r>
              <a:rPr lang="zh-CN" altLang="en-US" sz="1400"/>
              <a:t>媒体院自研方案</a:t>
            </a:r>
            <a:r>
              <a:rPr lang="en-US" altLang="zh-CN" sz="1400"/>
              <a:t> </a:t>
            </a:r>
            <a:r>
              <a:rPr lang="zh-CN" altLang="en-US" sz="1400"/>
              <a:t>未加速</a:t>
            </a:r>
            <a:r>
              <a:rPr lang="en-US" altLang="zh-CN" sz="1400"/>
              <a:t> </a:t>
            </a:r>
            <a:r>
              <a:rPr lang="en-US" altLang="zh-CN" sz="1400">
                <a:sym typeface="+mn-ea"/>
              </a:rPr>
              <a:t>≈15ms/</a:t>
            </a:r>
            <a:r>
              <a:rPr lang="zh-CN" altLang="en-US" sz="1400">
                <a:sym typeface="+mn-ea"/>
              </a:rPr>
              <a:t>帧</a:t>
            </a:r>
            <a:endParaRPr lang="zh-CN" altLang="en-US" sz="1400">
              <a:sym typeface="+mn-ea"/>
            </a:endParaRPr>
          </a:p>
        </p:txBody>
      </p:sp>
      <p:pic>
        <p:nvPicPr>
          <p:cNvPr id="10" name="图片 9"/>
          <p:cNvPicPr>
            <a:picLocks noChangeAspect="1"/>
          </p:cNvPicPr>
          <p:nvPr>
            <p:custDataLst>
              <p:tags r:id="rId1"/>
            </p:custDataLst>
          </p:nvPr>
        </p:nvPicPr>
        <p:blipFill>
          <a:blip r:embed="rId2"/>
          <a:stretch>
            <a:fillRect/>
          </a:stretch>
        </p:blipFill>
        <p:spPr>
          <a:xfrm>
            <a:off x="6701155" y="4210050"/>
            <a:ext cx="4540250" cy="2035810"/>
          </a:xfrm>
          <a:prstGeom prst="rect">
            <a:avLst/>
          </a:prstGeom>
        </p:spPr>
      </p:pic>
      <p:sp>
        <p:nvSpPr>
          <p:cNvPr id="11" name="文本框 10"/>
          <p:cNvSpPr txBox="1"/>
          <p:nvPr/>
        </p:nvSpPr>
        <p:spPr>
          <a:xfrm>
            <a:off x="3064510" y="6245860"/>
            <a:ext cx="545465" cy="326390"/>
          </a:xfrm>
          <a:prstGeom prst="rect">
            <a:avLst/>
          </a:prstGeom>
          <a:noFill/>
        </p:spPr>
        <p:txBody>
          <a:bodyPr wrap="square" rtlCol="0">
            <a:noAutofit/>
          </a:bodyPr>
          <a:p>
            <a:r>
              <a:rPr lang="en-US" sz="1400"/>
              <a:t>FFCC</a:t>
            </a:r>
            <a:endParaRPr lang="en-US" sz="1400"/>
          </a:p>
        </p:txBody>
      </p:sp>
      <p:pic>
        <p:nvPicPr>
          <p:cNvPr id="13" name="图片 12"/>
          <p:cNvPicPr>
            <a:picLocks noChangeAspect="1"/>
          </p:cNvPicPr>
          <p:nvPr>
            <p:custDataLst>
              <p:tags r:id="rId3"/>
            </p:custDataLst>
          </p:nvPr>
        </p:nvPicPr>
        <p:blipFill>
          <a:blip r:embed="rId4"/>
          <a:stretch>
            <a:fillRect/>
          </a:stretch>
        </p:blipFill>
        <p:spPr>
          <a:xfrm>
            <a:off x="165735" y="4985385"/>
            <a:ext cx="6342380" cy="1260475"/>
          </a:xfrm>
          <a:prstGeom prst="rect">
            <a:avLst/>
          </a:prstGeom>
        </p:spPr>
      </p:pic>
      <p:pic>
        <p:nvPicPr>
          <p:cNvPr id="14" name="图片 13"/>
          <p:cNvPicPr>
            <a:picLocks noChangeAspect="1"/>
          </p:cNvPicPr>
          <p:nvPr>
            <p:custDataLst>
              <p:tags r:id="rId5"/>
            </p:custDataLst>
          </p:nvPr>
        </p:nvPicPr>
        <p:blipFill>
          <a:blip r:embed="rId6"/>
          <a:stretch>
            <a:fillRect/>
          </a:stretch>
        </p:blipFill>
        <p:spPr>
          <a:xfrm>
            <a:off x="7138035" y="1671955"/>
            <a:ext cx="4154805" cy="2050415"/>
          </a:xfrm>
          <a:prstGeom prst="rect">
            <a:avLst/>
          </a:prstGeom>
        </p:spPr>
      </p:pic>
      <p:sp>
        <p:nvSpPr>
          <p:cNvPr id="15" name="文本框 14"/>
          <p:cNvSpPr txBox="1"/>
          <p:nvPr/>
        </p:nvSpPr>
        <p:spPr>
          <a:xfrm>
            <a:off x="8872855" y="3722370"/>
            <a:ext cx="685165" cy="326390"/>
          </a:xfrm>
          <a:prstGeom prst="rect">
            <a:avLst/>
          </a:prstGeom>
          <a:noFill/>
        </p:spPr>
        <p:txBody>
          <a:bodyPr wrap="square" rtlCol="0">
            <a:noAutofit/>
          </a:bodyPr>
          <a:p>
            <a:r>
              <a:rPr lang="en-US" sz="1400"/>
              <a:t>CNNS</a:t>
            </a:r>
            <a:endParaRPr lang="en-US"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p:nvPr>
            <p:ph type="title"/>
          </p:nvPr>
        </p:nvSpPr>
        <p:spPr>
          <a:xfrm>
            <a:off x="332740" y="165735"/>
            <a:ext cx="9297035" cy="617855"/>
          </a:xfrm>
        </p:spPr>
        <p:txBody>
          <a:bodyPr/>
          <a:p>
            <a:r>
              <a:rPr lang="zh-CN" altLang="en-US">
                <a:sym typeface="+mn-ea"/>
              </a:rPr>
              <a:t>基于</a:t>
            </a:r>
            <a:r>
              <a:rPr lang="en-US" altLang="zh-CN">
                <a:sym typeface="+mn-ea"/>
              </a:rPr>
              <a:t>AI</a:t>
            </a:r>
            <a:r>
              <a:rPr lang="zh-CN" altLang="en-US">
                <a:sym typeface="+mn-ea"/>
              </a:rPr>
              <a:t>的</a:t>
            </a:r>
            <a:r>
              <a:rPr lang="en-US" altLang="zh-CN">
                <a:sym typeface="+mn-ea"/>
              </a:rPr>
              <a:t>AWB</a:t>
            </a:r>
            <a:endParaRPr lang="en-US"/>
          </a:p>
        </p:txBody>
      </p:sp>
      <p:sp>
        <p:nvSpPr>
          <p:cNvPr id="3" name="文本框 2"/>
          <p:cNvSpPr txBox="1"/>
          <p:nvPr/>
        </p:nvSpPr>
        <p:spPr>
          <a:xfrm>
            <a:off x="230505" y="1146810"/>
            <a:ext cx="4619625" cy="1737995"/>
          </a:xfrm>
          <a:prstGeom prst="rect">
            <a:avLst/>
          </a:prstGeom>
          <a:noFill/>
        </p:spPr>
        <p:txBody>
          <a:bodyPr wrap="square" rtlCol="0">
            <a:noAutofit/>
          </a:bodyPr>
          <a:p>
            <a:pPr marL="285750" indent="-285750" algn="just">
              <a:lnSpc>
                <a:spcPct val="150000"/>
              </a:lnSpc>
              <a:buFont typeface="Arial" panose="020B0604020202020204" pitchFamily="34" charset="0"/>
              <a:buChar char="•"/>
            </a:pPr>
            <a:r>
              <a:rPr lang="en-US" altLang="zh-CN" sz="1400">
                <a:sym typeface="+mn-ea"/>
              </a:rPr>
              <a:t>FFCC</a:t>
            </a:r>
            <a:r>
              <a:rPr lang="zh-CN" altLang="en-US" sz="1400">
                <a:sym typeface="+mn-ea"/>
              </a:rPr>
              <a:t>（《Fast Fourier Color Constancy》，</a:t>
            </a:r>
            <a:r>
              <a:rPr lang="en-US" altLang="zh-CN" sz="1400">
                <a:sym typeface="+mn-ea"/>
              </a:rPr>
              <a:t>Google</a:t>
            </a:r>
            <a:r>
              <a:rPr lang="zh-CN" altLang="en-US" sz="1400">
                <a:sym typeface="+mn-ea"/>
              </a:rPr>
              <a:t>）方法落地拍照及预览，主要优势是轻量级、耗时短，对一些传统方法做不准的场景有较好的</a:t>
            </a:r>
            <a:r>
              <a:rPr lang="zh-CN" altLang="en-US" sz="1400">
                <a:sym typeface="+mn-ea"/>
              </a:rPr>
              <a:t>收益。每</a:t>
            </a:r>
            <a:r>
              <a:rPr lang="en-US" altLang="zh-CN" sz="1400">
                <a:sym typeface="+mn-ea"/>
              </a:rPr>
              <a:t>4</a:t>
            </a:r>
            <a:r>
              <a:rPr lang="zh-CN" altLang="en-US" sz="1400">
                <a:sym typeface="+mn-ea"/>
              </a:rPr>
              <a:t>帧跑一次，与基于统计的</a:t>
            </a:r>
            <a:r>
              <a:rPr lang="en-US" altLang="zh-CN" sz="1400">
                <a:sym typeface="+mn-ea"/>
              </a:rPr>
              <a:t>AWB</a:t>
            </a:r>
            <a:r>
              <a:rPr lang="zh-CN" altLang="en-US" sz="1400">
                <a:sym typeface="+mn-ea"/>
              </a:rPr>
              <a:t>方法输出的结果进行加权，加权结果作用到图</a:t>
            </a:r>
            <a:r>
              <a:rPr lang="zh-CN" altLang="en-US" sz="1400">
                <a:sym typeface="+mn-ea"/>
              </a:rPr>
              <a:t>上。</a:t>
            </a:r>
            <a:endParaRPr lang="en-US" altLang="zh-CN" sz="1400">
              <a:sym typeface="+mn-ea"/>
            </a:endParaRPr>
          </a:p>
        </p:txBody>
      </p:sp>
      <p:sp>
        <p:nvSpPr>
          <p:cNvPr id="11" name="文本框 10"/>
          <p:cNvSpPr txBox="1"/>
          <p:nvPr/>
        </p:nvSpPr>
        <p:spPr>
          <a:xfrm>
            <a:off x="6384290" y="2700020"/>
            <a:ext cx="545465" cy="326390"/>
          </a:xfrm>
          <a:prstGeom prst="rect">
            <a:avLst/>
          </a:prstGeom>
          <a:noFill/>
        </p:spPr>
        <p:txBody>
          <a:bodyPr wrap="square" rtlCol="0">
            <a:noAutofit/>
          </a:bodyPr>
          <a:p>
            <a:r>
              <a:rPr lang="zh-CN" altLang="en-US" sz="1400"/>
              <a:t>图</a:t>
            </a:r>
            <a:r>
              <a:rPr lang="en-US" altLang="zh-CN" sz="1400"/>
              <a:t>1</a:t>
            </a:r>
            <a:endParaRPr lang="en-US" altLang="zh-CN" sz="1400"/>
          </a:p>
        </p:txBody>
      </p:sp>
      <p:pic>
        <p:nvPicPr>
          <p:cNvPr id="13" name="图片 12"/>
          <p:cNvPicPr>
            <a:picLocks noChangeAspect="1"/>
          </p:cNvPicPr>
          <p:nvPr>
            <p:custDataLst>
              <p:tags r:id="rId1"/>
            </p:custDataLst>
          </p:nvPr>
        </p:nvPicPr>
        <p:blipFill>
          <a:blip r:embed="rId2"/>
          <a:stretch>
            <a:fillRect/>
          </a:stretch>
        </p:blipFill>
        <p:spPr>
          <a:xfrm>
            <a:off x="5380990" y="5045075"/>
            <a:ext cx="6342380" cy="1260475"/>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5251450" y="1238250"/>
            <a:ext cx="2959735" cy="140970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8868410" y="906145"/>
            <a:ext cx="2785745" cy="1869440"/>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6929755" y="2974340"/>
            <a:ext cx="2992120" cy="1871980"/>
          </a:xfrm>
          <a:prstGeom prst="rect">
            <a:avLst/>
          </a:prstGeom>
        </p:spPr>
      </p:pic>
      <p:sp>
        <p:nvSpPr>
          <p:cNvPr id="7" name="文本框 6"/>
          <p:cNvSpPr txBox="1"/>
          <p:nvPr/>
        </p:nvSpPr>
        <p:spPr>
          <a:xfrm>
            <a:off x="230505" y="2884805"/>
            <a:ext cx="4585970" cy="2545715"/>
          </a:xfrm>
          <a:prstGeom prst="rect">
            <a:avLst/>
          </a:prstGeom>
          <a:noFill/>
        </p:spPr>
        <p:txBody>
          <a:bodyPr wrap="square" rtlCol="0">
            <a:noAutofit/>
          </a:bodyPr>
          <a:p>
            <a:pPr marL="285750" indent="-285750" algn="just">
              <a:lnSpc>
                <a:spcPct val="150000"/>
              </a:lnSpc>
              <a:buFont typeface="Arial" panose="020B0604020202020204" pitchFamily="34" charset="0"/>
              <a:buChar char="•"/>
            </a:pPr>
            <a:r>
              <a:rPr lang="zh-CN" altLang="en-US" sz="1400">
                <a:sym typeface="+mn-ea"/>
              </a:rPr>
              <a:t>假设</a:t>
            </a:r>
            <a:r>
              <a:rPr sz="1400">
                <a:sym typeface="+mn-ea"/>
              </a:rPr>
              <a:t>I为黑电平矫正后的图像，W是真“白平衡”后的图像，L为光照</a:t>
            </a:r>
            <a:r>
              <a:rPr lang="zh-CN" sz="1400">
                <a:sym typeface="+mn-ea"/>
              </a:rPr>
              <a:t>，如图</a:t>
            </a:r>
            <a:r>
              <a:rPr lang="en-US" altLang="zh-CN" sz="1400">
                <a:sym typeface="+mn-ea"/>
              </a:rPr>
              <a:t>1</a:t>
            </a:r>
            <a:r>
              <a:rPr sz="1400">
                <a:sym typeface="+mn-ea"/>
              </a:rPr>
              <a:t>。</a:t>
            </a:r>
            <a:endParaRPr sz="1400">
              <a:sym typeface="+mn-ea"/>
            </a:endParaRPr>
          </a:p>
          <a:p>
            <a:pPr marL="285750" indent="-285750" algn="just">
              <a:lnSpc>
                <a:spcPct val="150000"/>
              </a:lnSpc>
              <a:buFont typeface="Arial" panose="020B0604020202020204" pitchFamily="34" charset="0"/>
              <a:buChar char="•"/>
            </a:pPr>
            <a:r>
              <a:rPr lang="zh-CN" sz="1400">
                <a:sym typeface="+mn-ea"/>
              </a:rPr>
              <a:t>将图像转换为</a:t>
            </a:r>
            <a:r>
              <a:rPr lang="en-US" altLang="zh-CN" sz="1400">
                <a:sym typeface="+mn-ea"/>
              </a:rPr>
              <a:t>uv</a:t>
            </a:r>
            <a:r>
              <a:rPr sz="1400">
                <a:sym typeface="+mn-ea"/>
              </a:rPr>
              <a:t>对数色度</a:t>
            </a:r>
            <a:r>
              <a:rPr lang="zh-CN" sz="1400">
                <a:sym typeface="+mn-ea"/>
              </a:rPr>
              <a:t>空间</a:t>
            </a:r>
            <a:r>
              <a:rPr sz="1400">
                <a:sym typeface="+mn-ea"/>
              </a:rPr>
              <a:t>直方图</a:t>
            </a:r>
            <a:r>
              <a:rPr lang="zh-CN" sz="1400">
                <a:sym typeface="+mn-ea"/>
              </a:rPr>
              <a:t>，学习颜色差异直接通过学习</a:t>
            </a:r>
            <a:r>
              <a:rPr lang="en-US" altLang="zh-CN" sz="1400">
                <a:sym typeface="+mn-ea"/>
              </a:rPr>
              <a:t>2D</a:t>
            </a:r>
            <a:r>
              <a:rPr lang="zh-CN" sz="1400">
                <a:sym typeface="+mn-ea"/>
              </a:rPr>
              <a:t>坐标平移来实现</a:t>
            </a:r>
            <a:r>
              <a:rPr lang="zh-CN" sz="1400">
                <a:sym typeface="+mn-ea"/>
              </a:rPr>
              <a:t>，如图</a:t>
            </a:r>
            <a:r>
              <a:rPr lang="en-US" altLang="zh-CN" sz="1400">
                <a:sym typeface="+mn-ea"/>
              </a:rPr>
              <a:t>2</a:t>
            </a:r>
            <a:r>
              <a:rPr lang="zh-CN" sz="1400">
                <a:sym typeface="+mn-ea"/>
              </a:rPr>
              <a:t>。</a:t>
            </a:r>
            <a:endParaRPr lang="zh-CN" sz="1400">
              <a:sym typeface="+mn-ea"/>
            </a:endParaRPr>
          </a:p>
          <a:p>
            <a:pPr marL="285750" indent="-285750" algn="just">
              <a:lnSpc>
                <a:spcPct val="150000"/>
              </a:lnSpc>
              <a:buFont typeface="Arial" panose="020B0604020202020204" pitchFamily="34" charset="0"/>
              <a:buChar char="•"/>
            </a:pPr>
            <a:r>
              <a:rPr lang="zh-CN" sz="1400">
                <a:sym typeface="+mn-ea"/>
              </a:rPr>
              <a:t>将大对数色度平面上的像素，重叠在小对数色度环面上，即缩小尺寸，混叠</a:t>
            </a:r>
            <a:r>
              <a:rPr lang="zh-CN" sz="1400">
                <a:sym typeface="+mn-ea"/>
              </a:rPr>
              <a:t>光源，如图</a:t>
            </a:r>
            <a:r>
              <a:rPr lang="en-US" altLang="zh-CN" sz="1400">
                <a:sym typeface="+mn-ea"/>
              </a:rPr>
              <a:t>3</a:t>
            </a:r>
            <a:r>
              <a:rPr lang="zh-CN" altLang="en-US" sz="1400">
                <a:sym typeface="+mn-ea"/>
              </a:rPr>
              <a:t>。</a:t>
            </a:r>
            <a:endParaRPr lang="zh-CN" altLang="en-US" sz="1400">
              <a:sym typeface="+mn-ea"/>
            </a:endParaRPr>
          </a:p>
          <a:p>
            <a:pPr marL="285750" indent="-285750" algn="just">
              <a:lnSpc>
                <a:spcPct val="150000"/>
              </a:lnSpc>
              <a:buFont typeface="Arial" panose="020B0604020202020204" pitchFamily="34" charset="0"/>
              <a:buChar char="•"/>
            </a:pPr>
            <a:r>
              <a:rPr lang="zh-CN" sz="1400">
                <a:sym typeface="+mn-ea"/>
              </a:rPr>
              <a:t>用</a:t>
            </a:r>
            <a:r>
              <a:rPr lang="en-US" altLang="zh-CN" sz="1400">
                <a:sym typeface="+mn-ea"/>
              </a:rPr>
              <a:t>FFT</a:t>
            </a:r>
            <a:r>
              <a:rPr lang="zh-CN" altLang="en-US" sz="1400">
                <a:sym typeface="+mn-ea"/>
              </a:rPr>
              <a:t>卷积估计混叠光源中最可能的光源，如图</a:t>
            </a:r>
            <a:r>
              <a:rPr lang="en-US" altLang="zh-CN" sz="1400">
                <a:sym typeface="+mn-ea"/>
              </a:rPr>
              <a:t>4</a:t>
            </a:r>
            <a:r>
              <a:rPr lang="zh-CN" altLang="en-US" sz="1400">
                <a:sym typeface="+mn-ea"/>
              </a:rPr>
              <a:t>。</a:t>
            </a:r>
            <a:endParaRPr lang="zh-CN" sz="1400">
              <a:sym typeface="+mn-ea"/>
            </a:endParaRPr>
          </a:p>
          <a:p>
            <a:pPr indent="0" algn="just">
              <a:lnSpc>
                <a:spcPct val="150000"/>
              </a:lnSpc>
              <a:buFont typeface="Arial" panose="020B0604020202020204" pitchFamily="34" charset="0"/>
              <a:buNone/>
            </a:pPr>
            <a:endParaRPr sz="1400">
              <a:sym typeface="+mn-ea"/>
            </a:endParaRPr>
          </a:p>
          <a:p>
            <a:pPr indent="0" algn="just">
              <a:lnSpc>
                <a:spcPct val="150000"/>
              </a:lnSpc>
              <a:buFont typeface="Arial" panose="020B0604020202020204" pitchFamily="34" charset="0"/>
              <a:buNone/>
            </a:pPr>
            <a:endParaRPr sz="1400">
              <a:sym typeface="+mn-ea"/>
            </a:endParaRPr>
          </a:p>
        </p:txBody>
      </p:sp>
      <p:sp>
        <p:nvSpPr>
          <p:cNvPr id="8" name="文本框 7"/>
          <p:cNvSpPr txBox="1"/>
          <p:nvPr/>
        </p:nvSpPr>
        <p:spPr>
          <a:xfrm>
            <a:off x="10139045" y="2775585"/>
            <a:ext cx="545465" cy="326390"/>
          </a:xfrm>
          <a:prstGeom prst="rect">
            <a:avLst/>
          </a:prstGeom>
          <a:noFill/>
        </p:spPr>
        <p:txBody>
          <a:bodyPr wrap="square" rtlCol="0">
            <a:noAutofit/>
          </a:bodyPr>
          <a:p>
            <a:r>
              <a:rPr lang="zh-CN" altLang="en-US" sz="1400"/>
              <a:t>图</a:t>
            </a:r>
            <a:r>
              <a:rPr lang="en-US" altLang="zh-CN" sz="1400"/>
              <a:t>2</a:t>
            </a:r>
            <a:endParaRPr lang="en-US" altLang="zh-CN" sz="1400"/>
          </a:p>
        </p:txBody>
      </p:sp>
      <p:sp>
        <p:nvSpPr>
          <p:cNvPr id="16" name="文本框 15"/>
          <p:cNvSpPr txBox="1"/>
          <p:nvPr/>
        </p:nvSpPr>
        <p:spPr>
          <a:xfrm>
            <a:off x="8211185" y="4718685"/>
            <a:ext cx="545465" cy="326390"/>
          </a:xfrm>
          <a:prstGeom prst="rect">
            <a:avLst/>
          </a:prstGeom>
          <a:noFill/>
        </p:spPr>
        <p:txBody>
          <a:bodyPr wrap="square" rtlCol="0">
            <a:noAutofit/>
          </a:bodyPr>
          <a:p>
            <a:r>
              <a:rPr lang="zh-CN" altLang="en-US" sz="1400"/>
              <a:t>图</a:t>
            </a:r>
            <a:r>
              <a:rPr lang="en-US" altLang="zh-CN" sz="1400"/>
              <a:t>3</a:t>
            </a:r>
            <a:endParaRPr lang="en-US" altLang="zh-CN" sz="1400"/>
          </a:p>
        </p:txBody>
      </p:sp>
      <p:sp>
        <p:nvSpPr>
          <p:cNvPr id="17" name="文本框 16"/>
          <p:cNvSpPr txBox="1"/>
          <p:nvPr/>
        </p:nvSpPr>
        <p:spPr>
          <a:xfrm>
            <a:off x="8211185" y="6305550"/>
            <a:ext cx="545465" cy="326390"/>
          </a:xfrm>
          <a:prstGeom prst="rect">
            <a:avLst/>
          </a:prstGeom>
          <a:noFill/>
        </p:spPr>
        <p:txBody>
          <a:bodyPr wrap="square" rtlCol="0">
            <a:noAutofit/>
          </a:bodyPr>
          <a:p>
            <a:r>
              <a:rPr lang="zh-CN" altLang="en-US" sz="1400"/>
              <a:t>图</a:t>
            </a:r>
            <a:r>
              <a:rPr lang="en-US" altLang="zh-CN" sz="1400"/>
              <a:t>4</a:t>
            </a:r>
            <a:endParaRPr lang="en-US" altLang="zh-CN"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25575" y="1313180"/>
            <a:ext cx="9597390" cy="3783965"/>
          </a:xfrm>
          <a:prstGeom prst="rect">
            <a:avLst/>
          </a:prstGeom>
          <a:noFill/>
        </p:spPr>
        <p:txBody>
          <a:bodyPr wrap="square" rtlCol="0">
            <a:noAutofit/>
          </a:bodyPr>
          <a:p>
            <a:pPr indent="0" algn="just">
              <a:lnSpc>
                <a:spcPct val="150000"/>
              </a:lnSpc>
              <a:buFont typeface="Arial" panose="020B0604020202020204" pitchFamily="34" charset="0"/>
              <a:buNone/>
            </a:pPr>
            <a:r>
              <a:rPr lang="en-US" altLang="zh-CN" sz="1600"/>
              <a:t>1.</a:t>
            </a:r>
            <a:r>
              <a:rPr lang="zh-CN" altLang="en-US" sz="1600"/>
              <a:t>标定</a:t>
            </a:r>
            <a:r>
              <a:rPr lang="en-US" altLang="zh-CN" sz="1600"/>
              <a:t>-</a:t>
            </a:r>
            <a:r>
              <a:rPr lang="zh-CN" altLang="en-US" sz="1600"/>
              <a:t>标定若干种标准光源下的白点</a:t>
            </a:r>
            <a:r>
              <a:rPr lang="en-US" altLang="zh-CN" sz="1600"/>
              <a:t>(rg,bg)</a:t>
            </a:r>
            <a:r>
              <a:rPr lang="zh-CN" altLang="en-US" sz="1600"/>
              <a:t>数据；</a:t>
            </a:r>
            <a:endParaRPr lang="zh-CN" altLang="en-US" sz="1600"/>
          </a:p>
          <a:p>
            <a:pPr indent="0" algn="just">
              <a:lnSpc>
                <a:spcPct val="150000"/>
              </a:lnSpc>
              <a:buFont typeface="Arial" panose="020B0604020202020204" pitchFamily="34" charset="0"/>
              <a:buNone/>
            </a:pPr>
            <a:r>
              <a:rPr lang="en-US" altLang="zh-CN" sz="1600"/>
              <a:t>2.</a:t>
            </a:r>
            <a:r>
              <a:rPr lang="zh-CN" altLang="en-US" sz="1600"/>
              <a:t>构建数据集</a:t>
            </a:r>
            <a:r>
              <a:rPr lang="en-US" altLang="zh-CN" sz="1600"/>
              <a:t>-</a:t>
            </a:r>
            <a:r>
              <a:rPr lang="zh-CN" altLang="en-US" sz="1600"/>
              <a:t>拍摄带有</a:t>
            </a:r>
            <a:r>
              <a:rPr lang="en-US" altLang="zh-CN" sz="1600"/>
              <a:t>24</a:t>
            </a:r>
            <a:r>
              <a:rPr lang="zh-CN" altLang="en-US" sz="1600"/>
              <a:t>色卡的不同光源场景的图像，利用色卡灰块的颜色得到白平衡需要的</a:t>
            </a:r>
            <a:r>
              <a:rPr lang="zh-CN" altLang="en-US" sz="1600">
                <a:sym typeface="+mn-ea"/>
              </a:rPr>
              <a:t>白点的</a:t>
            </a:r>
            <a:r>
              <a:rPr lang="en-US" altLang="zh-CN" sz="1600">
                <a:sym typeface="+mn-ea"/>
              </a:rPr>
              <a:t>gt</a:t>
            </a:r>
            <a:r>
              <a:rPr lang="zh-CN" altLang="en-US" sz="1600"/>
              <a:t>；</a:t>
            </a:r>
            <a:endParaRPr lang="zh-CN" altLang="en-US" sz="1600"/>
          </a:p>
          <a:p>
            <a:pPr indent="0" algn="just">
              <a:lnSpc>
                <a:spcPct val="150000"/>
              </a:lnSpc>
              <a:buFont typeface="Arial" panose="020B0604020202020204" pitchFamily="34" charset="0"/>
              <a:buNone/>
            </a:pPr>
            <a:r>
              <a:rPr lang="en-US" altLang="zh-CN" sz="1600"/>
              <a:t>3.</a:t>
            </a:r>
            <a:r>
              <a:rPr lang="zh-CN" altLang="en-US" sz="1600"/>
              <a:t>传统方法调试</a:t>
            </a:r>
            <a:r>
              <a:rPr lang="en-US" altLang="zh-CN" sz="1600"/>
              <a:t>-</a:t>
            </a:r>
            <a:r>
              <a:rPr lang="zh-CN" altLang="en-US" sz="1600"/>
              <a:t>通过传统方法调整光源区域形状、剔除误导颜色区域、各区域参与统计的权重等，得到光源白点估计；</a:t>
            </a:r>
            <a:endParaRPr lang="zh-CN" altLang="en-US" sz="1600"/>
          </a:p>
          <a:p>
            <a:pPr indent="0" algn="just">
              <a:lnSpc>
                <a:spcPct val="150000"/>
              </a:lnSpc>
              <a:buFont typeface="Arial" panose="020B0604020202020204" pitchFamily="34" charset="0"/>
              <a:buNone/>
            </a:pPr>
            <a:r>
              <a:rPr lang="en-US" altLang="zh-CN" sz="1600"/>
              <a:t>4.AI</a:t>
            </a:r>
            <a:r>
              <a:rPr lang="zh-CN" altLang="en-US" sz="1600"/>
              <a:t>方法调试：白点</a:t>
            </a:r>
            <a:r>
              <a:rPr lang="en-US" altLang="zh-CN" sz="1600">
                <a:sym typeface="+mn-ea"/>
              </a:rPr>
              <a:t>rg,bg --&gt;  ciexyz  --&gt;  cct-duv</a:t>
            </a:r>
            <a:r>
              <a:rPr lang="zh-CN" altLang="en-US" sz="1600">
                <a:sym typeface="+mn-ea"/>
              </a:rPr>
              <a:t>转换，根据</a:t>
            </a:r>
            <a:r>
              <a:rPr lang="en-US" altLang="zh-CN" sz="1600">
                <a:sym typeface="+mn-ea"/>
              </a:rPr>
              <a:t>lv</a:t>
            </a:r>
            <a:r>
              <a:rPr lang="zh-CN" altLang="en-US" sz="1600">
                <a:sym typeface="+mn-ea"/>
              </a:rPr>
              <a:t>、</a:t>
            </a:r>
            <a:r>
              <a:rPr lang="en-US" altLang="zh-CN" sz="1600">
                <a:sym typeface="+mn-ea"/>
              </a:rPr>
              <a:t>cct</a:t>
            </a:r>
            <a:r>
              <a:rPr lang="zh-CN" altLang="en-US" sz="1600">
                <a:sym typeface="+mn-ea"/>
              </a:rPr>
              <a:t>色温、</a:t>
            </a:r>
            <a:r>
              <a:rPr lang="en-US" altLang="zh-CN" sz="1600">
                <a:sym typeface="+mn-ea"/>
              </a:rPr>
              <a:t>duv</a:t>
            </a:r>
            <a:r>
              <a:rPr lang="zh-CN" altLang="en-US" sz="1600">
                <a:sym typeface="+mn-ea"/>
              </a:rPr>
              <a:t>色偏差值</a:t>
            </a:r>
            <a:r>
              <a:rPr lang="en-US" altLang="zh-CN" sz="1600">
                <a:sym typeface="+mn-ea"/>
              </a:rPr>
              <a:t> </a:t>
            </a:r>
            <a:r>
              <a:rPr lang="zh-CN" altLang="en-US" sz="1600">
                <a:sym typeface="+mn-ea"/>
              </a:rPr>
              <a:t>形成三维表格，对</a:t>
            </a:r>
            <a:r>
              <a:rPr lang="en-US" altLang="zh-CN" sz="1600">
                <a:sym typeface="+mn-ea"/>
              </a:rPr>
              <a:t>AI</a:t>
            </a:r>
            <a:r>
              <a:rPr lang="zh-CN" altLang="en-US" sz="1600">
                <a:sym typeface="+mn-ea"/>
              </a:rPr>
              <a:t>输出结果进行微调；</a:t>
            </a:r>
            <a:r>
              <a:rPr lang="en-US" altLang="zh-CN" sz="1600">
                <a:sym typeface="+mn-ea"/>
              </a:rPr>
              <a:t>  </a:t>
            </a:r>
            <a:r>
              <a:rPr lang="zh-CN" altLang="en-US" sz="1600">
                <a:sym typeface="+mn-ea"/>
              </a:rPr>
              <a:t>调整后的</a:t>
            </a:r>
            <a:r>
              <a:rPr lang="en-US" altLang="zh-CN" sz="1600">
                <a:sym typeface="+mn-ea"/>
              </a:rPr>
              <a:t>cct-duv --&gt;  ciexyz  --&gt;  rg,bg</a:t>
            </a:r>
            <a:r>
              <a:rPr lang="zh-CN" altLang="en-US" sz="1600">
                <a:sym typeface="+mn-ea"/>
              </a:rPr>
              <a:t>转换，作用</a:t>
            </a:r>
            <a:r>
              <a:rPr lang="en-US" altLang="zh-CN" sz="1600">
                <a:sym typeface="+mn-ea"/>
              </a:rPr>
              <a:t>AWB</a:t>
            </a:r>
            <a:r>
              <a:rPr lang="zh-CN" altLang="en-US" sz="1600">
                <a:sym typeface="+mn-ea"/>
              </a:rPr>
              <a:t>到图像上。</a:t>
            </a:r>
            <a:endParaRPr lang="zh-CN" altLang="en-US" sz="1600"/>
          </a:p>
          <a:p>
            <a:pPr indent="0" algn="just">
              <a:lnSpc>
                <a:spcPct val="150000"/>
              </a:lnSpc>
              <a:buFont typeface="Arial" panose="020B0604020202020204" pitchFamily="34" charset="0"/>
              <a:buNone/>
            </a:pPr>
            <a:endParaRPr lang="zh-CN" altLang="en-US" sz="1600"/>
          </a:p>
        </p:txBody>
      </p:sp>
      <p:sp>
        <p:nvSpPr>
          <p:cNvPr id="9" name="标题 8"/>
          <p:cNvSpPr/>
          <p:nvPr>
            <p:ph type="title"/>
          </p:nvPr>
        </p:nvSpPr>
        <p:spPr>
          <a:xfrm>
            <a:off x="332740" y="165735"/>
            <a:ext cx="9297035" cy="617855"/>
          </a:xfrm>
        </p:spPr>
        <p:txBody>
          <a:bodyPr/>
          <a:p>
            <a:r>
              <a:rPr lang="en-US" altLang="zh-CN">
                <a:sym typeface="+mn-ea"/>
              </a:rPr>
              <a:t>AWB</a:t>
            </a:r>
            <a:r>
              <a:rPr lang="zh-CN" altLang="en-US">
                <a:sym typeface="+mn-ea"/>
              </a:rPr>
              <a:t>过程</a:t>
            </a:r>
            <a:endParaRPr lang="zh-CN" altLang="en-US">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Rgain_Bgain双曲函数"/>
          <p:cNvPicPr>
            <a:picLocks noChangeAspect="1"/>
          </p:cNvPicPr>
          <p:nvPr>
            <p:custDataLst>
              <p:tags r:id="rId1"/>
            </p:custDataLst>
          </p:nvPr>
        </p:nvPicPr>
        <p:blipFill>
          <a:blip r:embed="rId2"/>
          <a:stretch>
            <a:fillRect/>
          </a:stretch>
        </p:blipFill>
        <p:spPr>
          <a:xfrm>
            <a:off x="332740" y="2592705"/>
            <a:ext cx="2915285" cy="2186940"/>
          </a:xfrm>
          <a:prstGeom prst="rect">
            <a:avLst/>
          </a:prstGeom>
        </p:spPr>
      </p:pic>
      <p:sp>
        <p:nvSpPr>
          <p:cNvPr id="5" name="文本框 4"/>
          <p:cNvSpPr txBox="1"/>
          <p:nvPr/>
        </p:nvSpPr>
        <p:spPr>
          <a:xfrm>
            <a:off x="1425575" y="1125220"/>
            <a:ext cx="9597390" cy="1305560"/>
          </a:xfrm>
          <a:prstGeom prst="rect">
            <a:avLst/>
          </a:prstGeom>
          <a:noFill/>
        </p:spPr>
        <p:txBody>
          <a:bodyPr wrap="square" rtlCol="0">
            <a:noAutofit/>
          </a:bodyPr>
          <a:p>
            <a:pPr marL="285750" indent="-285750" algn="just">
              <a:lnSpc>
                <a:spcPct val="150000"/>
              </a:lnSpc>
              <a:buFont typeface="Arial" panose="020B0604020202020204" pitchFamily="34" charset="0"/>
              <a:buChar char="•"/>
            </a:pPr>
            <a:r>
              <a:rPr lang="zh-CN" altLang="en-US" sz="1400"/>
              <a:t>标定的标准光源白点（</a:t>
            </a:r>
            <a:r>
              <a:rPr lang="en-US" altLang="zh-CN" sz="1400"/>
              <a:t>rg,bg</a:t>
            </a:r>
            <a:r>
              <a:rPr lang="zh-CN" altLang="en-US" sz="1400"/>
              <a:t>）在</a:t>
            </a:r>
            <a:r>
              <a:rPr lang="en-US" altLang="zh-CN" sz="1400"/>
              <a:t>sensor</a:t>
            </a:r>
            <a:r>
              <a:rPr lang="zh-CN" altLang="en-US" sz="1400"/>
              <a:t>相关的颜色空间；</a:t>
            </a:r>
            <a:endParaRPr lang="zh-CN" altLang="en-US" sz="1400"/>
          </a:p>
          <a:p>
            <a:pPr marL="285750" indent="-285750" algn="just">
              <a:lnSpc>
                <a:spcPct val="150000"/>
              </a:lnSpc>
              <a:buFont typeface="Arial" panose="020B0604020202020204" pitchFamily="34" charset="0"/>
              <a:buChar char="•"/>
            </a:pPr>
            <a:r>
              <a:rPr lang="zh-CN" altLang="en-US" sz="1400"/>
              <a:t>颜色属性的描述一般统一在标准颜色空间（如</a:t>
            </a:r>
            <a:r>
              <a:rPr lang="en-US" altLang="zh-CN" sz="1400"/>
              <a:t>ciexyz</a:t>
            </a:r>
            <a:r>
              <a:rPr lang="zh-CN" altLang="en-US" sz="1400"/>
              <a:t>）</a:t>
            </a:r>
            <a:r>
              <a:rPr lang="en-US" altLang="zh-CN" sz="1400"/>
              <a:t>;</a:t>
            </a:r>
            <a:endParaRPr lang="en-US" altLang="zh-CN" sz="1400"/>
          </a:p>
          <a:p>
            <a:pPr marL="285750" indent="-285750" algn="just">
              <a:lnSpc>
                <a:spcPct val="150000"/>
              </a:lnSpc>
              <a:buFont typeface="Arial" panose="020B0604020202020204" pitchFamily="34" charset="0"/>
              <a:buChar char="•"/>
            </a:pPr>
            <a:r>
              <a:rPr lang="en-US" altLang="zh-CN" sz="1400">
                <a:sym typeface="+mn-ea"/>
              </a:rPr>
              <a:t>rg,bg --&gt;  </a:t>
            </a:r>
            <a:r>
              <a:rPr lang="en-US" altLang="zh-CN" sz="1400">
                <a:sym typeface="+mn-ea"/>
              </a:rPr>
              <a:t>ciexyz  --&gt;  cct-duv</a:t>
            </a:r>
            <a:r>
              <a:rPr lang="zh-CN" altLang="en-US" sz="1400">
                <a:sym typeface="+mn-ea"/>
              </a:rPr>
              <a:t>：转换到色温，在色温上进行</a:t>
            </a:r>
            <a:r>
              <a:rPr lang="en-US" altLang="zh-CN" sz="1400">
                <a:sym typeface="+mn-ea"/>
              </a:rPr>
              <a:t>WB</a:t>
            </a:r>
            <a:r>
              <a:rPr lang="zh-CN" altLang="en-US" sz="1400">
                <a:sym typeface="+mn-ea"/>
              </a:rPr>
              <a:t>调整；</a:t>
            </a:r>
            <a:r>
              <a:rPr lang="en-US" altLang="zh-CN" sz="1400">
                <a:sym typeface="+mn-ea"/>
              </a:rPr>
              <a:t>cct-duv --&gt;  ciexyz  --&gt;  rg,bg</a:t>
            </a:r>
            <a:r>
              <a:rPr lang="zh-CN" altLang="en-US" sz="1400">
                <a:sym typeface="+mn-ea"/>
              </a:rPr>
              <a:t>：色温调整后转到白点，作用到图上。</a:t>
            </a:r>
            <a:endParaRPr lang="en-US" altLang="zh-CN" sz="1400"/>
          </a:p>
          <a:p>
            <a:pPr indent="0" algn="just">
              <a:lnSpc>
                <a:spcPct val="150000"/>
              </a:lnSpc>
              <a:buFont typeface="Arial" panose="020B0604020202020204" pitchFamily="34" charset="0"/>
              <a:buNone/>
            </a:pPr>
            <a:endParaRPr lang="zh-CN" altLang="en-US" sz="1400"/>
          </a:p>
        </p:txBody>
      </p:sp>
      <p:sp>
        <p:nvSpPr>
          <p:cNvPr id="9" name="标题 8"/>
          <p:cNvSpPr/>
          <p:nvPr>
            <p:ph type="title"/>
          </p:nvPr>
        </p:nvSpPr>
        <p:spPr>
          <a:xfrm>
            <a:off x="332740" y="165735"/>
            <a:ext cx="9297035" cy="617855"/>
          </a:xfrm>
        </p:spPr>
        <p:txBody>
          <a:bodyPr/>
          <a:p>
            <a:r>
              <a:rPr lang="en-US" altLang="zh-CN">
                <a:sym typeface="+mn-ea"/>
              </a:rPr>
              <a:t>AWB</a:t>
            </a:r>
            <a:r>
              <a:rPr lang="zh-CN" altLang="en-US">
                <a:sym typeface="+mn-ea"/>
              </a:rPr>
              <a:t>过程</a:t>
            </a:r>
            <a:endParaRPr lang="zh-CN" altLang="en-US">
              <a:sym typeface="+mn-ea"/>
            </a:endParaRPr>
          </a:p>
        </p:txBody>
      </p:sp>
      <p:sp>
        <p:nvSpPr>
          <p:cNvPr id="15" name="文本框 14"/>
          <p:cNvSpPr txBox="1"/>
          <p:nvPr/>
        </p:nvSpPr>
        <p:spPr>
          <a:xfrm>
            <a:off x="5405120" y="4942205"/>
            <a:ext cx="1568450" cy="326390"/>
          </a:xfrm>
          <a:prstGeom prst="rect">
            <a:avLst/>
          </a:prstGeom>
          <a:noFill/>
        </p:spPr>
        <p:txBody>
          <a:bodyPr wrap="square" rtlCol="0">
            <a:noAutofit/>
          </a:bodyPr>
          <a:p>
            <a:r>
              <a:rPr lang="zh-CN" altLang="en-US" sz="1400"/>
              <a:t>标准颜色</a:t>
            </a:r>
            <a:r>
              <a:rPr lang="zh-CN" altLang="en-US" sz="1400"/>
              <a:t>空间</a:t>
            </a:r>
            <a:endParaRPr lang="zh-CN" altLang="en-US" sz="1400"/>
          </a:p>
        </p:txBody>
      </p:sp>
      <p:pic>
        <p:nvPicPr>
          <p:cNvPr id="2" name="图片 1"/>
          <p:cNvPicPr>
            <a:picLocks noChangeAspect="1"/>
          </p:cNvPicPr>
          <p:nvPr>
            <p:custDataLst>
              <p:tags r:id="rId3"/>
            </p:custDataLst>
          </p:nvPr>
        </p:nvPicPr>
        <p:blipFill>
          <a:blip r:embed="rId4"/>
          <a:stretch>
            <a:fillRect/>
          </a:stretch>
        </p:blipFill>
        <p:spPr>
          <a:xfrm>
            <a:off x="3975100" y="2428240"/>
            <a:ext cx="4330065" cy="2410460"/>
          </a:xfrm>
          <a:prstGeom prst="rect">
            <a:avLst/>
          </a:prstGeom>
        </p:spPr>
      </p:pic>
      <p:sp>
        <p:nvSpPr>
          <p:cNvPr id="4" name="文本框 3"/>
          <p:cNvSpPr txBox="1"/>
          <p:nvPr/>
        </p:nvSpPr>
        <p:spPr>
          <a:xfrm>
            <a:off x="1214755" y="4942205"/>
            <a:ext cx="1898650" cy="326390"/>
          </a:xfrm>
          <a:prstGeom prst="rect">
            <a:avLst/>
          </a:prstGeom>
          <a:noFill/>
        </p:spPr>
        <p:txBody>
          <a:bodyPr wrap="square" rtlCol="0">
            <a:noAutofit/>
          </a:bodyPr>
          <a:p>
            <a:r>
              <a:rPr lang="zh-CN" altLang="en-US" sz="1400"/>
              <a:t>设备相关的颜色</a:t>
            </a:r>
            <a:r>
              <a:rPr lang="zh-CN" altLang="en-US" sz="1400"/>
              <a:t>空间</a:t>
            </a:r>
            <a:endParaRPr lang="zh-CN" altLang="en-US" sz="1400"/>
          </a:p>
        </p:txBody>
      </p:sp>
      <p:pic>
        <p:nvPicPr>
          <p:cNvPr id="100" name="图片 99"/>
          <p:cNvPicPr/>
          <p:nvPr>
            <p:custDataLst>
              <p:tags r:id="rId5"/>
            </p:custDataLst>
          </p:nvPr>
        </p:nvPicPr>
        <p:blipFill>
          <a:blip r:embed="rId6"/>
          <a:srcRect t="33074" b="11037"/>
          <a:stretch>
            <a:fillRect/>
          </a:stretch>
        </p:blipFill>
        <p:spPr>
          <a:xfrm>
            <a:off x="8793480" y="2289810"/>
            <a:ext cx="2562860" cy="2687955"/>
          </a:xfrm>
          <a:prstGeom prst="rect">
            <a:avLst/>
          </a:prstGeom>
          <a:noFill/>
          <a:ln w="9525">
            <a:noFill/>
          </a:ln>
        </p:spPr>
      </p:pic>
      <p:sp>
        <p:nvSpPr>
          <p:cNvPr id="17" name="文本框 16"/>
          <p:cNvSpPr txBox="1"/>
          <p:nvPr>
            <p:custDataLst>
              <p:tags r:id="rId7"/>
            </p:custDataLst>
          </p:nvPr>
        </p:nvSpPr>
        <p:spPr>
          <a:xfrm>
            <a:off x="9704070" y="4883150"/>
            <a:ext cx="742315" cy="385445"/>
          </a:xfrm>
          <a:prstGeom prst="rect">
            <a:avLst/>
          </a:prstGeom>
          <a:noFill/>
        </p:spPr>
        <p:txBody>
          <a:bodyPr wrap="square" rtlCol="0">
            <a:noAutofit/>
          </a:bodyPr>
          <a:p>
            <a:r>
              <a:rPr lang="en-US" sz="1400"/>
              <a:t>cct-</a:t>
            </a:r>
            <a:r>
              <a:rPr lang="en-US" altLang="zh-CN" sz="1400"/>
              <a:t>duv</a:t>
            </a:r>
            <a:endParaRPr lang="zh-CN" altLang="en-US" sz="1400"/>
          </a:p>
        </p:txBody>
      </p:sp>
      <p:sp>
        <p:nvSpPr>
          <p:cNvPr id="18" name="右箭头 17"/>
          <p:cNvSpPr/>
          <p:nvPr/>
        </p:nvSpPr>
        <p:spPr>
          <a:xfrm>
            <a:off x="3194685" y="3579495"/>
            <a:ext cx="41910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右箭头 18"/>
          <p:cNvSpPr/>
          <p:nvPr/>
        </p:nvSpPr>
        <p:spPr>
          <a:xfrm>
            <a:off x="8220075" y="3579495"/>
            <a:ext cx="41910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974725" y="5497195"/>
            <a:ext cx="9447530" cy="544830"/>
          </a:xfrm>
          <a:prstGeom prst="rect">
            <a:avLst/>
          </a:prstGeom>
          <a:noFill/>
        </p:spPr>
        <p:txBody>
          <a:bodyPr wrap="square" rtlCol="0">
            <a:noAutofit/>
          </a:bodyPr>
          <a:p>
            <a:pPr indent="0" algn="just">
              <a:lnSpc>
                <a:spcPct val="150000"/>
              </a:lnSpc>
              <a:buFont typeface="Arial" panose="020B0604020202020204" pitchFamily="34" charset="0"/>
              <a:buNone/>
            </a:pPr>
            <a:r>
              <a:rPr lang="zh-CN" altLang="en-US" sz="1400"/>
              <a:t>（</a:t>
            </a:r>
            <a:r>
              <a:rPr lang="en-US" altLang="zh-CN" sz="1400"/>
              <a:t>rg,bg</a:t>
            </a:r>
            <a:r>
              <a:rPr lang="zh-CN" altLang="en-US" sz="1400"/>
              <a:t>）</a:t>
            </a:r>
            <a:r>
              <a:rPr lang="en-US" altLang="zh-CN" sz="1400"/>
              <a:t>--&gt; ciexyz : </a:t>
            </a:r>
            <a:r>
              <a:rPr lang="zh-CN" altLang="en-US" sz="1400"/>
              <a:t>申请专利《一种基于机器学习的分段式白点与标准颜色空间转换方法》，相对较准。</a:t>
            </a:r>
            <a:endParaRPr lang="zh-CN" altLang="en-US"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105785" y="2322830"/>
            <a:ext cx="5524500" cy="2935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75105" y="1160780"/>
            <a:ext cx="9440545" cy="1706245"/>
          </a:xfrm>
          <a:prstGeom prst="rect">
            <a:avLst/>
          </a:prstGeom>
          <a:noFill/>
        </p:spPr>
        <p:txBody>
          <a:bodyPr wrap="square" rtlCol="0">
            <a:noAutofit/>
          </a:bodyPr>
          <a:p>
            <a:pPr marL="285750" indent="-285750" algn="just">
              <a:lnSpc>
                <a:spcPct val="150000"/>
              </a:lnSpc>
              <a:buFont typeface="Arial" panose="020B0604020202020204" pitchFamily="34" charset="0"/>
              <a:buChar char="•"/>
            </a:pPr>
            <a:r>
              <a:rPr lang="en-US" altLang="zh-CN" sz="1400">
                <a:sym typeface="+mn-ea"/>
              </a:rPr>
              <a:t>ciexyz  --&gt;  cct-duv:  </a:t>
            </a:r>
            <a:r>
              <a:rPr lang="zh-CN" altLang="en-US" sz="1400">
                <a:sym typeface="+mn-ea"/>
              </a:rPr>
              <a:t>论文《Practical Use and Calculation of CCT and Duv》提出了一种误差在</a:t>
            </a:r>
            <a:r>
              <a:rPr lang="en-US" altLang="zh-CN" sz="1400">
                <a:sym typeface="+mn-ea"/>
              </a:rPr>
              <a:t>0.1%</a:t>
            </a:r>
            <a:r>
              <a:rPr lang="zh-CN" altLang="en-US" sz="1400">
                <a:sym typeface="+mn-ea"/>
              </a:rPr>
              <a:t>水平的逼近转换方法。</a:t>
            </a:r>
            <a:endParaRPr lang="zh-CN" altLang="en-US" sz="1400"/>
          </a:p>
          <a:p>
            <a:pPr marL="285750" indent="-285750" algn="just">
              <a:lnSpc>
                <a:spcPct val="150000"/>
              </a:lnSpc>
              <a:buFont typeface="Arial" panose="020B0604020202020204" pitchFamily="34" charset="0"/>
              <a:buChar char="•"/>
            </a:pPr>
            <a:r>
              <a:rPr lang="en-US" altLang="zh-CN" sz="1400">
                <a:sym typeface="+mn-ea"/>
              </a:rPr>
              <a:t>cct-duv  --&gt;  ciexyz:  </a:t>
            </a:r>
            <a:r>
              <a:rPr lang="zh-CN" altLang="en-US" sz="1400">
                <a:sym typeface="+mn-ea"/>
              </a:rPr>
              <a:t>上述论文提出一种相似三角形转换</a:t>
            </a:r>
            <a:r>
              <a:rPr lang="zh-CN" altLang="en-US" sz="1400">
                <a:sym typeface="+mn-ea"/>
              </a:rPr>
              <a:t>方法。</a:t>
            </a:r>
            <a:endParaRPr lang="zh-CN" altLang="en-US" sz="1400">
              <a:sym typeface="+mn-ea"/>
            </a:endParaRPr>
          </a:p>
          <a:p>
            <a:pPr marL="285750" indent="-285750" algn="just">
              <a:lnSpc>
                <a:spcPct val="150000"/>
              </a:lnSpc>
              <a:buFont typeface="Arial" panose="020B0604020202020204" pitchFamily="34" charset="0"/>
              <a:buChar char="•"/>
            </a:pPr>
            <a:r>
              <a:rPr lang="zh-CN" altLang="en-US" sz="1400">
                <a:sym typeface="+mn-ea"/>
              </a:rPr>
              <a:t>落地</a:t>
            </a:r>
            <a:r>
              <a:rPr lang="zh-CN" altLang="en-US" sz="1400">
                <a:sym typeface="+mn-ea"/>
              </a:rPr>
              <a:t>方案</a:t>
            </a:r>
            <a:endParaRPr lang="zh-CN" altLang="en-US" sz="1400">
              <a:sym typeface="+mn-ea"/>
            </a:endParaRPr>
          </a:p>
          <a:p>
            <a:pPr marL="285750" indent="-285750" algn="just">
              <a:lnSpc>
                <a:spcPct val="150000"/>
              </a:lnSpc>
              <a:buFont typeface="Arial" panose="020B0604020202020204" pitchFamily="34" charset="0"/>
              <a:buChar char="•"/>
            </a:pPr>
            <a:endParaRPr lang="zh-CN" altLang="en-US" sz="1400">
              <a:sym typeface="+mn-ea"/>
            </a:endParaRPr>
          </a:p>
        </p:txBody>
      </p:sp>
      <p:sp>
        <p:nvSpPr>
          <p:cNvPr id="9" name="标题 8"/>
          <p:cNvSpPr/>
          <p:nvPr>
            <p:ph type="title"/>
          </p:nvPr>
        </p:nvSpPr>
        <p:spPr>
          <a:xfrm>
            <a:off x="332740" y="165735"/>
            <a:ext cx="9297035" cy="617855"/>
          </a:xfrm>
        </p:spPr>
        <p:txBody>
          <a:bodyPr/>
          <a:p>
            <a:r>
              <a:rPr lang="en-US" altLang="zh-CN">
                <a:sym typeface="+mn-ea"/>
              </a:rPr>
              <a:t>AWB</a:t>
            </a:r>
            <a:r>
              <a:rPr lang="zh-CN" altLang="en-US">
                <a:sym typeface="+mn-ea"/>
              </a:rPr>
              <a:t>过程</a:t>
            </a:r>
            <a:endParaRPr lang="zh-CN" altLang="en-US">
              <a:sym typeface="+mn-ea"/>
            </a:endParaRPr>
          </a:p>
        </p:txBody>
      </p:sp>
      <p:sp>
        <p:nvSpPr>
          <p:cNvPr id="17" name="文本框 16"/>
          <p:cNvSpPr txBox="1"/>
          <p:nvPr>
            <p:custDataLst>
              <p:tags r:id="rId1"/>
            </p:custDataLst>
          </p:nvPr>
        </p:nvSpPr>
        <p:spPr>
          <a:xfrm>
            <a:off x="5158740" y="5334000"/>
            <a:ext cx="1521460" cy="385445"/>
          </a:xfrm>
          <a:prstGeom prst="rect">
            <a:avLst/>
          </a:prstGeom>
          <a:noFill/>
        </p:spPr>
        <p:txBody>
          <a:bodyPr wrap="square" rtlCol="0">
            <a:noAutofit/>
          </a:bodyPr>
          <a:p>
            <a:r>
              <a:rPr lang="en-US" altLang="zh-CN" sz="1400">
                <a:sym typeface="+mn-ea"/>
              </a:rPr>
              <a:t>ciexyz  --&gt;  cct-duv</a:t>
            </a:r>
            <a:endParaRPr lang="zh-CN" altLang="en-US" sz="1400"/>
          </a:p>
        </p:txBody>
      </p:sp>
      <p:pic>
        <p:nvPicPr>
          <p:cNvPr id="102" name="图片 101"/>
          <p:cNvPicPr/>
          <p:nvPr/>
        </p:nvPicPr>
        <p:blipFill>
          <a:blip r:embed="rId2"/>
          <a:srcRect r="30722"/>
          <a:stretch>
            <a:fillRect/>
          </a:stretch>
        </p:blipFill>
        <p:spPr>
          <a:xfrm>
            <a:off x="474980" y="2782570"/>
            <a:ext cx="2212340" cy="2485390"/>
          </a:xfrm>
          <a:prstGeom prst="rect">
            <a:avLst/>
          </a:prstGeom>
          <a:noFill/>
          <a:ln w="9525">
            <a:noFill/>
          </a:ln>
        </p:spPr>
      </p:pic>
      <p:pic>
        <p:nvPicPr>
          <p:cNvPr id="38" name="Picture 38"/>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a:xfrm>
            <a:off x="3192780" y="2645410"/>
            <a:ext cx="2396490" cy="2290445"/>
          </a:xfrm>
          <a:prstGeom prst="rect">
            <a:avLst/>
          </a:prstGeom>
          <a:noFill/>
          <a:ln>
            <a:noFill/>
          </a:ln>
        </p:spPr>
      </p:pic>
      <p:pic>
        <p:nvPicPr>
          <p:cNvPr id="3" name="图片 2"/>
          <p:cNvPicPr>
            <a:picLocks noChangeAspect="1"/>
          </p:cNvPicPr>
          <p:nvPr>
            <p:custDataLst>
              <p:tags r:id="rId5"/>
            </p:custDataLst>
          </p:nvPr>
        </p:nvPicPr>
        <p:blipFill>
          <a:blip r:embed="rId6"/>
          <a:stretch>
            <a:fillRect/>
          </a:stretch>
        </p:blipFill>
        <p:spPr>
          <a:xfrm>
            <a:off x="5692140" y="2927350"/>
            <a:ext cx="2872105" cy="1835785"/>
          </a:xfrm>
          <a:prstGeom prst="rect">
            <a:avLst/>
          </a:prstGeom>
        </p:spPr>
      </p:pic>
      <p:pic>
        <p:nvPicPr>
          <p:cNvPr id="13" name="Picture 13"/>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a:xfrm>
            <a:off x="9221470" y="2322830"/>
            <a:ext cx="2498090" cy="3008630"/>
          </a:xfrm>
          <a:prstGeom prst="rect">
            <a:avLst/>
          </a:prstGeom>
          <a:noFill/>
          <a:ln>
            <a:noFill/>
          </a:ln>
        </p:spPr>
      </p:pic>
      <p:sp>
        <p:nvSpPr>
          <p:cNvPr id="8" name="文本框 7"/>
          <p:cNvSpPr txBox="1"/>
          <p:nvPr>
            <p:custDataLst>
              <p:tags r:id="rId9"/>
            </p:custDataLst>
          </p:nvPr>
        </p:nvSpPr>
        <p:spPr>
          <a:xfrm>
            <a:off x="9660890" y="5331460"/>
            <a:ext cx="1521460" cy="385445"/>
          </a:xfrm>
          <a:prstGeom prst="rect">
            <a:avLst/>
          </a:prstGeom>
          <a:noFill/>
        </p:spPr>
        <p:txBody>
          <a:bodyPr wrap="square" rtlCol="0">
            <a:noAutofit/>
          </a:bodyPr>
          <a:p>
            <a:r>
              <a:rPr lang="en-US" altLang="zh-CN" sz="1400">
                <a:sym typeface="+mn-ea"/>
              </a:rPr>
              <a:t>cct-duv  --&gt;  ciexyz</a:t>
            </a:r>
            <a:endParaRPr lang="zh-CN" altLang="en-US"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07160" y="1130935"/>
            <a:ext cx="9006205" cy="1308100"/>
          </a:xfrm>
          <a:prstGeom prst="rect">
            <a:avLst/>
          </a:prstGeom>
          <a:noFill/>
        </p:spPr>
        <p:txBody>
          <a:bodyPr wrap="square" rtlCol="0">
            <a:noAutofit/>
          </a:bodyPr>
          <a:p>
            <a:pPr indent="0" algn="just">
              <a:lnSpc>
                <a:spcPct val="150000"/>
              </a:lnSpc>
              <a:buFont typeface="Arial" panose="020B0604020202020204" pitchFamily="34" charset="0"/>
              <a:buNone/>
            </a:pPr>
            <a:r>
              <a:rPr lang="en-US" altLang="zh-CN" sz="1600"/>
              <a:t>        </a:t>
            </a:r>
            <a:r>
              <a:rPr lang="zh-CN" altLang="en-US" sz="1600"/>
              <a:t>两个不同型号的</a:t>
            </a:r>
            <a:r>
              <a:rPr lang="en-US" altLang="zh-CN" sz="1600"/>
              <a:t>sensor</a:t>
            </a:r>
            <a:r>
              <a:rPr lang="zh-CN" altLang="en-US" sz="1600"/>
              <a:t>的颜色空间的互转又叫</a:t>
            </a:r>
            <a:r>
              <a:rPr lang="en-US" altLang="zh-CN" sz="1600"/>
              <a:t>rawtoraw</a:t>
            </a:r>
            <a:r>
              <a:rPr lang="zh-CN" altLang="en-US" sz="1600"/>
              <a:t>。基于</a:t>
            </a:r>
            <a:r>
              <a:rPr lang="en-US" altLang="zh-CN" sz="1600"/>
              <a:t>AI</a:t>
            </a:r>
            <a:r>
              <a:rPr lang="zh-CN" altLang="en-US" sz="1600"/>
              <a:t>的</a:t>
            </a:r>
            <a:r>
              <a:rPr lang="en-US" altLang="zh-CN" sz="1600"/>
              <a:t>AWB</a:t>
            </a:r>
            <a:r>
              <a:rPr lang="zh-CN" altLang="en-US" sz="1600"/>
              <a:t>方法依赖比较多的</a:t>
            </a:r>
            <a:r>
              <a:rPr lang="en-US" altLang="zh-CN" sz="1600"/>
              <a:t>raw</a:t>
            </a:r>
            <a:r>
              <a:rPr lang="zh-CN" altLang="en-US" sz="1600"/>
              <a:t>图</a:t>
            </a:r>
            <a:r>
              <a:rPr lang="zh-CN" altLang="en-US" sz="1600"/>
              <a:t>做训练，当镜头</a:t>
            </a:r>
            <a:r>
              <a:rPr lang="en-US" altLang="zh-CN" sz="1600"/>
              <a:t>sensor</a:t>
            </a:r>
            <a:r>
              <a:rPr lang="zh-CN" altLang="en-US" sz="1600"/>
              <a:t>更换时，常常需要用新的</a:t>
            </a:r>
            <a:r>
              <a:rPr lang="en-US" altLang="zh-CN" sz="1600"/>
              <a:t>sensor</a:t>
            </a:r>
            <a:r>
              <a:rPr lang="zh-CN" altLang="en-US" sz="1600"/>
              <a:t>采集大量的图，一个比较准确的</a:t>
            </a:r>
            <a:r>
              <a:rPr lang="en-US" altLang="zh-CN" sz="1600"/>
              <a:t>rawtoraw</a:t>
            </a:r>
            <a:r>
              <a:rPr lang="zh-CN" altLang="en-US" sz="1600"/>
              <a:t>方法，可以很快将老</a:t>
            </a:r>
            <a:r>
              <a:rPr lang="en-US" altLang="zh-CN" sz="1600"/>
              <a:t>sensor</a:t>
            </a:r>
            <a:r>
              <a:rPr lang="zh-CN" altLang="en-US" sz="1600"/>
              <a:t>上采集的图转换成新</a:t>
            </a:r>
            <a:r>
              <a:rPr lang="en-US" altLang="zh-CN" sz="1600"/>
              <a:t>sensor</a:t>
            </a:r>
            <a:r>
              <a:rPr lang="zh-CN" altLang="en-US" sz="1600"/>
              <a:t>的图，提高工作</a:t>
            </a:r>
            <a:r>
              <a:rPr lang="zh-CN" altLang="en-US" sz="1600"/>
              <a:t>效率。</a:t>
            </a:r>
            <a:endParaRPr lang="zh-CN" altLang="en-US" sz="1600"/>
          </a:p>
        </p:txBody>
      </p:sp>
      <p:sp>
        <p:nvSpPr>
          <p:cNvPr id="9" name="标题 8"/>
          <p:cNvSpPr/>
          <p:nvPr>
            <p:ph type="title"/>
          </p:nvPr>
        </p:nvSpPr>
        <p:spPr>
          <a:xfrm>
            <a:off x="332740" y="165735"/>
            <a:ext cx="9297035" cy="617855"/>
          </a:xfrm>
        </p:spPr>
        <p:txBody>
          <a:bodyPr/>
          <a:p>
            <a:r>
              <a:rPr lang="en-US" altLang="zh-CN">
                <a:sym typeface="+mn-ea"/>
              </a:rPr>
              <a:t>raw</a:t>
            </a:r>
            <a:r>
              <a:rPr lang="zh-CN" altLang="en-US">
                <a:sym typeface="+mn-ea"/>
              </a:rPr>
              <a:t>颜色空间转换</a:t>
            </a:r>
            <a:endParaRPr lang="en-US"/>
          </a:p>
        </p:txBody>
      </p:sp>
      <p:sp>
        <p:nvSpPr>
          <p:cNvPr id="17" name="文本框 16"/>
          <p:cNvSpPr txBox="1"/>
          <p:nvPr>
            <p:custDataLst>
              <p:tags r:id="rId1"/>
            </p:custDataLst>
          </p:nvPr>
        </p:nvSpPr>
        <p:spPr>
          <a:xfrm>
            <a:off x="1480185" y="5873115"/>
            <a:ext cx="3170555" cy="385445"/>
          </a:xfrm>
          <a:prstGeom prst="rect">
            <a:avLst/>
          </a:prstGeom>
          <a:noFill/>
        </p:spPr>
        <p:txBody>
          <a:bodyPr wrap="square" rtlCol="0">
            <a:noAutofit/>
          </a:bodyPr>
          <a:p>
            <a:r>
              <a:rPr lang="zh-CN" altLang="en-US" sz="1400"/>
              <a:t>不同</a:t>
            </a:r>
            <a:r>
              <a:rPr lang="en-US" altLang="zh-CN" sz="1400"/>
              <a:t>sensor</a:t>
            </a:r>
            <a:r>
              <a:rPr lang="zh-CN" altLang="en-US" sz="1400"/>
              <a:t>模组所成</a:t>
            </a:r>
            <a:r>
              <a:rPr lang="en-US" altLang="zh-CN" sz="1400"/>
              <a:t>raw</a:t>
            </a:r>
            <a:r>
              <a:rPr lang="zh-CN" altLang="en-US" sz="1400"/>
              <a:t>图的颜色</a:t>
            </a:r>
            <a:r>
              <a:rPr lang="zh-CN" altLang="en-US" sz="1400"/>
              <a:t>差异</a:t>
            </a:r>
            <a:endParaRPr lang="zh-CN" altLang="en-US" sz="1400"/>
          </a:p>
        </p:txBody>
      </p:sp>
      <p:pic>
        <p:nvPicPr>
          <p:cNvPr id="11" name="图片 10"/>
          <p:cNvPicPr>
            <a:picLocks noChangeAspect="1"/>
          </p:cNvPicPr>
          <p:nvPr>
            <p:custDataLst>
              <p:tags r:id="rId2"/>
            </p:custDataLst>
          </p:nvPr>
        </p:nvPicPr>
        <p:blipFill>
          <a:blip r:embed="rId3"/>
          <a:stretch>
            <a:fillRect/>
          </a:stretch>
        </p:blipFill>
        <p:spPr>
          <a:xfrm>
            <a:off x="697865" y="2674620"/>
            <a:ext cx="4927600" cy="3198495"/>
          </a:xfrm>
          <a:prstGeom prst="rect">
            <a:avLst/>
          </a:prstGeom>
        </p:spPr>
      </p:pic>
      <p:pic>
        <p:nvPicPr>
          <p:cNvPr id="21" name="图片 20"/>
          <p:cNvPicPr>
            <a:picLocks noChangeAspect="1"/>
          </p:cNvPicPr>
          <p:nvPr>
            <p:custDataLst>
              <p:tags r:id="rId4"/>
            </p:custDataLst>
          </p:nvPr>
        </p:nvPicPr>
        <p:blipFill>
          <a:blip r:embed="rId5"/>
          <a:stretch>
            <a:fillRect/>
          </a:stretch>
        </p:blipFill>
        <p:spPr>
          <a:xfrm>
            <a:off x="5976620" y="2530475"/>
            <a:ext cx="5419725" cy="3298190"/>
          </a:xfrm>
          <a:prstGeom prst="rect">
            <a:avLst/>
          </a:prstGeom>
        </p:spPr>
      </p:pic>
      <p:sp>
        <p:nvSpPr>
          <p:cNvPr id="22" name="文本框 21"/>
          <p:cNvSpPr txBox="1"/>
          <p:nvPr>
            <p:custDataLst>
              <p:tags r:id="rId6"/>
            </p:custDataLst>
          </p:nvPr>
        </p:nvSpPr>
        <p:spPr>
          <a:xfrm>
            <a:off x="7156450" y="5828665"/>
            <a:ext cx="3170555" cy="385445"/>
          </a:xfrm>
          <a:prstGeom prst="rect">
            <a:avLst/>
          </a:prstGeom>
          <a:noFill/>
        </p:spPr>
        <p:txBody>
          <a:bodyPr wrap="square" rtlCol="0">
            <a:noAutofit/>
          </a:bodyPr>
          <a:p>
            <a:r>
              <a:rPr lang="zh-CN" altLang="en-US" sz="1400"/>
              <a:t>转换到</a:t>
            </a:r>
            <a:r>
              <a:rPr lang="en-US" altLang="zh-CN" sz="1400"/>
              <a:t>Sony α57</a:t>
            </a:r>
            <a:r>
              <a:rPr lang="zh-CN" altLang="en-US" sz="1400"/>
              <a:t>的</a:t>
            </a:r>
            <a:r>
              <a:rPr lang="en-US" altLang="zh-CN" sz="1400"/>
              <a:t>raw</a:t>
            </a:r>
            <a:r>
              <a:rPr lang="zh-CN" altLang="en-US" sz="1400"/>
              <a:t>空间后做</a:t>
            </a:r>
            <a:r>
              <a:rPr lang="zh-CN" altLang="en-US" sz="1400"/>
              <a:t>白平衡</a:t>
            </a:r>
            <a:endParaRPr lang="zh-CN" altLang="en-US"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62685" y="4970780"/>
            <a:ext cx="9936480" cy="1109980"/>
          </a:xfrm>
          <a:prstGeom prst="rect">
            <a:avLst/>
          </a:prstGeom>
          <a:noFill/>
        </p:spPr>
        <p:txBody>
          <a:bodyPr wrap="square" rtlCol="0">
            <a:noAutofit/>
          </a:bodyPr>
          <a:p>
            <a:pPr indent="0" algn="just">
              <a:lnSpc>
                <a:spcPct val="150000"/>
              </a:lnSpc>
              <a:buFont typeface="Arial" panose="020B0604020202020204" pitchFamily="34" charset="0"/>
              <a:buNone/>
            </a:pPr>
            <a:r>
              <a:rPr lang="en-US" altLang="zh-CN" sz="1600"/>
              <a:t>        </a:t>
            </a:r>
            <a:r>
              <a:rPr lang="zh-CN" altLang="en-US" sz="1600"/>
              <a:t>申请了一种</a:t>
            </a:r>
            <a:r>
              <a:rPr lang="en-US" altLang="zh-CN" sz="1600"/>
              <a:t>rawtoraw</a:t>
            </a:r>
            <a:r>
              <a:rPr lang="zh-CN" altLang="en-US" sz="1600"/>
              <a:t>方法的专利，在《Cross-Camera Convolutional Color Constancy》</a:t>
            </a:r>
            <a:r>
              <a:rPr lang="en-US" altLang="zh-CN" sz="1600"/>
              <a:t>(C5)</a:t>
            </a:r>
            <a:r>
              <a:rPr lang="zh-CN" altLang="en-US" sz="1600"/>
              <a:t>提出的</a:t>
            </a:r>
            <a:r>
              <a:rPr lang="en-US" altLang="zh-CN" sz="1600"/>
              <a:t>rawtoraw</a:t>
            </a:r>
            <a:r>
              <a:rPr lang="zh-CN" altLang="en-US" sz="1600"/>
              <a:t>方法基础上进行了改进，利用</a:t>
            </a:r>
            <a:r>
              <a:rPr lang="en-US" altLang="zh-CN" sz="1600"/>
              <a:t>ciexy</a:t>
            </a:r>
            <a:r>
              <a:rPr lang="zh-CN" altLang="en-US" sz="1600"/>
              <a:t>标准颜色空间作为桥梁，都转换到</a:t>
            </a:r>
            <a:r>
              <a:rPr lang="en-US" altLang="zh-CN" sz="1600"/>
              <a:t>ciexy</a:t>
            </a:r>
            <a:r>
              <a:rPr lang="zh-CN" altLang="en-US" sz="1600"/>
              <a:t>空间</a:t>
            </a:r>
            <a:r>
              <a:rPr lang="zh-CN" altLang="en-US" sz="1600"/>
              <a:t>后，</a:t>
            </a:r>
            <a:r>
              <a:rPr lang="zh-CN" altLang="en-US" sz="1600"/>
              <a:t>再用</a:t>
            </a:r>
            <a:r>
              <a:rPr lang="en-US" altLang="zh-CN" sz="1600"/>
              <a:t>mlp</a:t>
            </a:r>
            <a:r>
              <a:rPr lang="zh-CN" altLang="en-US" sz="1600"/>
              <a:t>拟合两个不同空间中的白平衡之后的颜色转换，实验结果比上</a:t>
            </a:r>
            <a:r>
              <a:rPr lang="zh-CN" altLang="en-US" sz="1600"/>
              <a:t>图论文的</a:t>
            </a:r>
            <a:r>
              <a:rPr lang="en-US" altLang="zh-CN" sz="1600"/>
              <a:t>rawtoraw</a:t>
            </a:r>
            <a:r>
              <a:rPr lang="zh-CN" altLang="en-US" sz="1600"/>
              <a:t>方法更准确一</a:t>
            </a:r>
            <a:r>
              <a:rPr lang="zh-CN" altLang="en-US" sz="1600"/>
              <a:t>些。</a:t>
            </a:r>
            <a:endParaRPr lang="zh-CN" altLang="en-US" sz="1600"/>
          </a:p>
        </p:txBody>
      </p:sp>
      <p:sp>
        <p:nvSpPr>
          <p:cNvPr id="9" name="标题 8"/>
          <p:cNvSpPr/>
          <p:nvPr>
            <p:ph type="title"/>
          </p:nvPr>
        </p:nvSpPr>
        <p:spPr>
          <a:xfrm>
            <a:off x="332740" y="165735"/>
            <a:ext cx="9297035" cy="617855"/>
          </a:xfrm>
        </p:spPr>
        <p:txBody>
          <a:bodyPr/>
          <a:p>
            <a:r>
              <a:rPr lang="en-US" altLang="zh-CN">
                <a:sym typeface="+mn-ea"/>
              </a:rPr>
              <a:t>raw</a:t>
            </a:r>
            <a:r>
              <a:rPr lang="zh-CN" altLang="en-US">
                <a:sym typeface="+mn-ea"/>
              </a:rPr>
              <a:t>颜色空间转换</a:t>
            </a:r>
            <a:endParaRPr lang="en-US"/>
          </a:p>
        </p:txBody>
      </p:sp>
      <p:pic>
        <p:nvPicPr>
          <p:cNvPr id="12" name="图片 11"/>
          <p:cNvPicPr>
            <a:picLocks noChangeAspect="1"/>
          </p:cNvPicPr>
          <p:nvPr>
            <p:custDataLst>
              <p:tags r:id="rId1"/>
            </p:custDataLst>
          </p:nvPr>
        </p:nvPicPr>
        <p:blipFill>
          <a:blip r:embed="rId2"/>
          <a:stretch>
            <a:fillRect/>
          </a:stretch>
        </p:blipFill>
        <p:spPr>
          <a:xfrm>
            <a:off x="384175" y="1772285"/>
            <a:ext cx="4616450" cy="2392680"/>
          </a:xfrm>
          <a:prstGeom prst="rect">
            <a:avLst/>
          </a:prstGeom>
        </p:spPr>
      </p:pic>
      <p:sp>
        <p:nvSpPr>
          <p:cNvPr id="13" name="文本框 12"/>
          <p:cNvSpPr txBox="1"/>
          <p:nvPr>
            <p:custDataLst>
              <p:tags r:id="rId3"/>
            </p:custDataLst>
          </p:nvPr>
        </p:nvSpPr>
        <p:spPr>
          <a:xfrm>
            <a:off x="752475" y="4264025"/>
            <a:ext cx="4248150" cy="607695"/>
          </a:xfrm>
          <a:prstGeom prst="rect">
            <a:avLst/>
          </a:prstGeom>
          <a:noFill/>
        </p:spPr>
        <p:txBody>
          <a:bodyPr wrap="square" rtlCol="0">
            <a:noAutofit/>
          </a:bodyPr>
          <a:p>
            <a:r>
              <a:rPr lang="en-US" altLang="zh-CN" sz="1400"/>
              <a:t>rawtoraw</a:t>
            </a:r>
            <a:r>
              <a:rPr lang="zh-CN" altLang="en-US" sz="1400"/>
              <a:t>算法</a:t>
            </a:r>
            <a:r>
              <a:rPr lang="en-US" altLang="zh-CN" sz="1400"/>
              <a:t>1</a:t>
            </a:r>
            <a:r>
              <a:rPr lang="zh-CN" altLang="en-US" sz="1400"/>
              <a:t>，《Raw-to-raw: Mapping between image sensor color responses》</a:t>
            </a:r>
            <a:endParaRPr lang="zh-CN" altLang="en-US" sz="1400"/>
          </a:p>
        </p:txBody>
      </p:sp>
      <p:pic>
        <p:nvPicPr>
          <p:cNvPr id="14" name="图片 13"/>
          <p:cNvPicPr>
            <a:picLocks noChangeAspect="1"/>
          </p:cNvPicPr>
          <p:nvPr>
            <p:custDataLst>
              <p:tags r:id="rId4"/>
            </p:custDataLst>
          </p:nvPr>
        </p:nvPicPr>
        <p:blipFill>
          <a:blip r:embed="rId5"/>
          <a:stretch>
            <a:fillRect/>
          </a:stretch>
        </p:blipFill>
        <p:spPr>
          <a:xfrm>
            <a:off x="5245735" y="1777365"/>
            <a:ext cx="6512560" cy="2387600"/>
          </a:xfrm>
          <a:prstGeom prst="rect">
            <a:avLst/>
          </a:prstGeom>
        </p:spPr>
      </p:pic>
      <p:sp>
        <p:nvSpPr>
          <p:cNvPr id="2" name="文本框 1"/>
          <p:cNvSpPr txBox="1"/>
          <p:nvPr>
            <p:custDataLst>
              <p:tags r:id="rId6"/>
            </p:custDataLst>
          </p:nvPr>
        </p:nvSpPr>
        <p:spPr>
          <a:xfrm>
            <a:off x="6600825" y="4264025"/>
            <a:ext cx="4248150" cy="607695"/>
          </a:xfrm>
          <a:prstGeom prst="rect">
            <a:avLst/>
          </a:prstGeom>
          <a:noFill/>
        </p:spPr>
        <p:txBody>
          <a:bodyPr wrap="square" rtlCol="0">
            <a:noAutofit/>
          </a:bodyPr>
          <a:p>
            <a:r>
              <a:rPr lang="en-US" altLang="zh-CN" sz="1400"/>
              <a:t>rawtoraw</a:t>
            </a:r>
            <a:r>
              <a:rPr lang="zh-CN" altLang="en-US" sz="1400"/>
              <a:t>算法</a:t>
            </a:r>
            <a:r>
              <a:rPr lang="en-US" altLang="zh-CN" sz="1400"/>
              <a:t>2</a:t>
            </a:r>
            <a:r>
              <a:rPr lang="zh-CN" altLang="en-US" sz="1400"/>
              <a:t>，《</a:t>
            </a:r>
            <a:r>
              <a:rPr lang="en-US" altLang="zh-CN" sz="1400"/>
              <a:t>Semi-Supervised Raw-to-Raw Mapping</a:t>
            </a:r>
            <a:r>
              <a:rPr lang="zh-CN" altLang="en-US" sz="1400"/>
              <a:t>》</a:t>
            </a:r>
            <a:endParaRPr lang="zh-CN" altLang="en-US" sz="1400"/>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PP_MARK_KEY" val="8354a0f9-105c-4418-b9d9-6cfd5b9e3a3d"/>
  <p:tag name="COMMONDATA" val="eyJoZGlkIjoiMWM4Y2Y1NmYyYWU5ZjRmMGE1MWY1ZDU1ZjNjNzA2OWIifQ=="/>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回顾">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回顾">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3925</Words>
  <Application>WPS 演示</Application>
  <PresentationFormat>Widescreen</PresentationFormat>
  <Paragraphs>176</Paragraphs>
  <Slides>18</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Arial</vt:lpstr>
      <vt:lpstr>宋体</vt:lpstr>
      <vt:lpstr>Wingdings</vt:lpstr>
      <vt:lpstr>Calibri</vt:lpstr>
      <vt:lpstr>微软雅黑</vt:lpstr>
      <vt:lpstr>Arial Unicode MS</vt:lpstr>
      <vt:lpstr>回顾</vt:lpstr>
      <vt:lpstr>isp颜色相关算法项目简介</vt:lpstr>
      <vt:lpstr>基于统计的AWB</vt:lpstr>
      <vt:lpstr>基于AI的AWB</vt:lpstr>
      <vt:lpstr>基于AI的AWB</vt:lpstr>
      <vt:lpstr>AWB过程</vt:lpstr>
      <vt:lpstr>AWB过程</vt:lpstr>
      <vt:lpstr>AWB过程</vt:lpstr>
      <vt:lpstr>raw颜色空间转换</vt:lpstr>
      <vt:lpstr>raw颜色空间转换</vt:lpstr>
      <vt:lpstr>ccm</vt:lpstr>
      <vt:lpstr>亮度-颜色</vt:lpstr>
      <vt:lpstr>亮度-颜色</vt:lpstr>
      <vt:lpstr>亮度-颜色</vt:lpstr>
      <vt:lpstr>人眼颜色适应</vt:lpstr>
      <vt:lpstr>人眼颜色适应</vt:lpstr>
      <vt:lpstr>主观颜色倾向性</vt:lpstr>
      <vt:lpstr>色域映射</vt:lpstr>
      <vt:lpstr>AWB仿真平台</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Clip影响分析</dc:title>
  <dc:creator>张睿</dc:creator>
  <cp:lastModifiedBy>邹卓良</cp:lastModifiedBy>
  <cp:revision>332</cp:revision>
  <dcterms:created xsi:type="dcterms:W3CDTF">2023-03-15T07:31:00Z</dcterms:created>
  <dcterms:modified xsi:type="dcterms:W3CDTF">2023-10-17T07:18:11Z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1261A53D072D4ECEBACCB01323F2CEE7</vt:lpwstr>
  </property>
  <property fmtid="{D5CDD505-2E9C-101B-9397-08002B2CF9AE}" pid="3" name="KSOProductBuildVer">
    <vt:lpwstr>2052-11.1.0.14036</vt:lpwstr>
  </property>
</Properties>
</file>